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handoutMasterIdLst>
    <p:handoutMasterId r:id="rId14"/>
  </p:handoutMasterIdLst>
  <p:sldIdLst>
    <p:sldId id="288" r:id="rId2"/>
    <p:sldId id="329" r:id="rId3"/>
    <p:sldId id="326" r:id="rId4"/>
    <p:sldId id="327" r:id="rId5"/>
    <p:sldId id="335" r:id="rId6"/>
    <p:sldId id="328" r:id="rId7"/>
    <p:sldId id="334" r:id="rId8"/>
    <p:sldId id="336" r:id="rId9"/>
    <p:sldId id="333" r:id="rId10"/>
    <p:sldId id="337" r:id="rId11"/>
    <p:sldId id="331" r:id="rId12"/>
    <p:sldId id="330" r:id="rId13"/>
  </p:sldIdLst>
  <p:sldSz cx="9144000" cy="6858000" type="screen4x3"/>
  <p:notesSz cx="6792913" cy="992505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96" autoAdjust="0"/>
    <p:restoredTop sz="90929"/>
  </p:normalViewPr>
  <p:slideViewPr>
    <p:cSldViewPr>
      <p:cViewPr varScale="1">
        <p:scale>
          <a:sx n="52" d="100"/>
          <a:sy n="52" d="100"/>
        </p:scale>
        <p:origin x="153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3595" cy="496253"/>
          </a:xfrm>
          <a:prstGeom prst="rect">
            <a:avLst/>
          </a:prstGeom>
        </p:spPr>
        <p:txBody>
          <a:bodyPr vert="horz" lIns="91402" tIns="45701" rIns="91402" bIns="45701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7746" y="0"/>
            <a:ext cx="2943595" cy="496253"/>
          </a:xfrm>
          <a:prstGeom prst="rect">
            <a:avLst/>
          </a:prstGeom>
        </p:spPr>
        <p:txBody>
          <a:bodyPr vert="horz" lIns="91402" tIns="45701" rIns="91402" bIns="45701" rtlCol="0"/>
          <a:lstStyle>
            <a:lvl1pPr algn="r">
              <a:defRPr sz="1200"/>
            </a:lvl1pPr>
          </a:lstStyle>
          <a:p>
            <a:fld id="{603AE494-1314-446E-96A5-C8F1025D5DAF}" type="datetimeFigureOut">
              <a:rPr lang="nl-NL" smtClean="0"/>
              <a:pPr/>
              <a:t>9-4-2024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2" y="9427074"/>
            <a:ext cx="2943595" cy="496253"/>
          </a:xfrm>
          <a:prstGeom prst="rect">
            <a:avLst/>
          </a:prstGeom>
        </p:spPr>
        <p:txBody>
          <a:bodyPr vert="horz" lIns="91402" tIns="45701" rIns="91402" bIns="45701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7746" y="9427074"/>
            <a:ext cx="2943595" cy="496253"/>
          </a:xfrm>
          <a:prstGeom prst="rect">
            <a:avLst/>
          </a:prstGeom>
        </p:spPr>
        <p:txBody>
          <a:bodyPr vert="horz" lIns="91402" tIns="45701" rIns="91402" bIns="45701" rtlCol="0" anchor="b"/>
          <a:lstStyle>
            <a:lvl1pPr algn="r">
              <a:defRPr sz="1200"/>
            </a:lvl1pPr>
          </a:lstStyle>
          <a:p>
            <a:fld id="{8AFD3D05-B7D7-4ED8-95CC-D058ACD47ED7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8251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410AF3-B9F0-475E-8C82-833201C69E26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74F0-F6F4-42AF-891E-3C03F1A5B969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7311-BBE7-42B3-9478-4CD2ABCDB26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B130-A5B1-47B1-AED4-49C07BBBA16C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B977-719B-4592-A8F1-45ADEC057278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F1F7-07AB-4C1F-AB1C-D57A7C4E1049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CD24-1DCB-46DE-8710-B8C51134B80E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05DF-5799-48E4-9533-48A263635742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8B5A8-A476-4EC2-859E-798DA974F17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C8D7-6842-4CF5-B346-23DD30799C42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085CBF-EA58-493F-8D10-D35C8F68391C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CD92A02-FAE8-41EC-B413-53935FF7205C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cid:ecc44d1f-7abc-464c-b520-5ba52a3b8d30@EURP195.PROD.OUTLOOK.COM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707904" y="548680"/>
            <a:ext cx="496632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nl-NL" sz="4000" dirty="0">
                <a:latin typeface="Arial" pitchFamily="34" charset="0"/>
                <a:cs typeface="Arial" pitchFamily="34" charset="0"/>
              </a:rPr>
              <a:t>Financiële ouderenmishandeling, juridische aspecten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566120" y="2132855"/>
            <a:ext cx="5038328" cy="936105"/>
          </a:xfrm>
        </p:spPr>
        <p:txBody>
          <a:bodyPr>
            <a:normAutofit/>
          </a:bodyPr>
          <a:lstStyle/>
          <a:p>
            <a:pPr algn="ctr"/>
            <a:r>
              <a:rPr lang="nl-NL" sz="2200" dirty="0">
                <a:latin typeface="Arial" pitchFamily="34" charset="0"/>
                <a:cs typeface="Arial" pitchFamily="34" charset="0"/>
              </a:rPr>
              <a:t>19 okt. 2023  prof. mr. Kees Blankman   </a:t>
            </a:r>
          </a:p>
          <a:p>
            <a:pPr algn="ctr"/>
            <a:r>
              <a:rPr lang="nl-NL" sz="2200" dirty="0">
                <a:latin typeface="Arial" pitchFamily="34" charset="0"/>
                <a:cs typeface="Arial" pitchFamily="34" charset="0"/>
              </a:rPr>
              <a:t>Bijzonder hoogleraar Ouderenrecht </a:t>
            </a:r>
          </a:p>
        </p:txBody>
      </p:sp>
      <p:pic>
        <p:nvPicPr>
          <p:cNvPr id="4" name="Afbeelding 3" descr="Afbeelding met tekening&#10;&#10;Automatisch gegenereerde beschrijving">
            <a:extLst>
              <a:ext uri="{FF2B5EF4-FFF2-40B4-BE49-F238E27FC236}">
                <a16:creationId xmlns:a16="http://schemas.microsoft.com/office/drawing/2014/main" id="{60DDC66D-0D8B-22DC-4424-36F55AB6EB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04664"/>
            <a:ext cx="2880320" cy="4680520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09B03754-821C-C68F-9CF6-F9615C738A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429001"/>
            <a:ext cx="216024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B91502F0-C4E3-ED19-6106-8E9AF5569EE3}"/>
              </a:ext>
            </a:extLst>
          </p:cNvPr>
          <p:cNvPicPr>
            <a:picLocks noChangeAspect="1"/>
          </p:cNvPicPr>
          <p:nvPr/>
        </p:nvPicPr>
        <p:blipFill rotWithShape="1"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79" t="13874" r="36111" b="31570"/>
          <a:stretch>
            <a:fillRect/>
          </a:stretch>
        </p:blipFill>
        <p:spPr bwMode="auto">
          <a:xfrm>
            <a:off x="4245291" y="3125338"/>
            <a:ext cx="1461770" cy="16078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922E8134-547F-4180-D9CA-886DB4E3E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>
            <a:normAutofit fontScale="92500" lnSpcReduction="20000"/>
          </a:bodyPr>
          <a:lstStyle/>
          <a:p>
            <a:pPr marL="109728" indent="0">
              <a:lnSpc>
                <a:spcPct val="150000"/>
              </a:lnSpc>
              <a:buNone/>
            </a:pPr>
            <a:r>
              <a:rPr lang="nl-NL" dirty="0"/>
              <a:t>Niet ingrijpen want:</a:t>
            </a:r>
          </a:p>
          <a:p>
            <a:pPr>
              <a:lnSpc>
                <a:spcPct val="150000"/>
              </a:lnSpc>
            </a:pPr>
            <a:r>
              <a:rPr lang="nl-NL" dirty="0"/>
              <a:t>Onnodig</a:t>
            </a:r>
          </a:p>
          <a:p>
            <a:pPr>
              <a:lnSpc>
                <a:spcPct val="150000"/>
              </a:lnSpc>
            </a:pPr>
            <a:r>
              <a:rPr lang="nl-NL" dirty="0"/>
              <a:t>Onwenselijk</a:t>
            </a:r>
          </a:p>
          <a:p>
            <a:pPr>
              <a:lnSpc>
                <a:spcPct val="150000"/>
              </a:lnSpc>
            </a:pPr>
            <a:r>
              <a:rPr lang="nl-NL" dirty="0"/>
              <a:t>Onmogelijk</a:t>
            </a:r>
          </a:p>
          <a:p>
            <a:pPr>
              <a:lnSpc>
                <a:spcPct val="150000"/>
              </a:lnSpc>
            </a:pPr>
            <a:r>
              <a:rPr lang="nl-NL" dirty="0"/>
              <a:t>Angst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nl-NL" dirty="0"/>
              <a:t>Melden gaat toch niet helpen, ik heb een geheimhoudingsplicht (bankmedewerker) of het slachtoffer ziet zich niet als slachtoffer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A92FD57-4255-0209-A488-76CEBAB4A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Overwegingen om niet te melden of anderszins actie te ondernemen</a:t>
            </a:r>
          </a:p>
        </p:txBody>
      </p:sp>
    </p:spTree>
    <p:extLst>
      <p:ext uri="{BB962C8B-B14F-4D97-AF65-F5344CB8AC3E}">
        <p14:creationId xmlns:p14="http://schemas.microsoft.com/office/powerpoint/2010/main" val="4042861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1064FADC-494C-5230-D373-B1037E71F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nl-NL" dirty="0"/>
              <a:t>Geen medewerking Ambtenaar Burgerlijke Stand of notaris; er komt geen huwelijk tot stand en geen testament of andere akte</a:t>
            </a:r>
          </a:p>
          <a:p>
            <a:pPr>
              <a:lnSpc>
                <a:spcPct val="150000"/>
              </a:lnSpc>
            </a:pPr>
            <a:r>
              <a:rPr lang="nl-NL" dirty="0"/>
              <a:t>Bankmedewerker accepteert volmacht niet</a:t>
            </a:r>
          </a:p>
          <a:p>
            <a:pPr>
              <a:lnSpc>
                <a:spcPct val="150000"/>
              </a:lnSpc>
            </a:pPr>
            <a:r>
              <a:rPr lang="nl-NL" dirty="0"/>
              <a:t>Verzoek instelling bewind of curatele, maar Veilig Thuis en gevolmachtigde niet bevoegd; en wettelijke voorkeur bij benoeming curator of bewindvoerder maakt passeren dader lastig </a:t>
            </a:r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40F812C-4D61-4F98-515C-6F9A9551A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Mogelijke interventies/reacties en haken en ogen daarbij  I</a:t>
            </a:r>
          </a:p>
        </p:txBody>
      </p:sp>
    </p:spTree>
    <p:extLst>
      <p:ext uri="{BB962C8B-B14F-4D97-AF65-F5344CB8AC3E}">
        <p14:creationId xmlns:p14="http://schemas.microsoft.com/office/powerpoint/2010/main" val="288760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22E40D89-8094-3F3B-3007-F30406A63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nl-NL" dirty="0"/>
              <a:t>Beroep op wilsonbekwaamheid (art. 3:34 BW) of onbehoorlijke beïnvloeding; moeilijk aan te tonen </a:t>
            </a:r>
          </a:p>
          <a:p>
            <a:pPr>
              <a:lnSpc>
                <a:spcPct val="150000"/>
              </a:lnSpc>
            </a:pPr>
            <a:r>
              <a:rPr lang="nl-NL" dirty="0"/>
              <a:t>Wet kent niet onbehoorlijke beïnvloeding als wilsgebrek; wel misbruik van omstandigheden; zie art. 3:44 lid 4, 3:54, 4:43 en 7:176 BW</a:t>
            </a:r>
          </a:p>
          <a:p>
            <a:pPr>
              <a:lnSpc>
                <a:spcPct val="150000"/>
              </a:lnSpc>
            </a:pPr>
            <a:r>
              <a:rPr lang="nl-NL" dirty="0"/>
              <a:t>Strafrechtprocedure (oplichting art. 326 Sr? )</a:t>
            </a:r>
          </a:p>
          <a:p>
            <a:pPr>
              <a:lnSpc>
                <a:spcPct val="150000"/>
              </a:lnSpc>
            </a:pPr>
            <a:r>
              <a:rPr lang="nl-NL" dirty="0"/>
              <a:t>Gedwongen opneming in zorginstelling mogelijk bij (dreigende) ernstige financiële schade (WZD of </a:t>
            </a:r>
            <a:r>
              <a:rPr lang="nl-NL" dirty="0" err="1"/>
              <a:t>Wvggz</a:t>
            </a:r>
            <a:r>
              <a:rPr lang="nl-NL" dirty="0"/>
              <a:t>)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89B41DE-0FDE-E3AB-1417-DA5B8616F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Mogelijke interventies/reacties en haken en ogen daarbij  II</a:t>
            </a:r>
          </a:p>
        </p:txBody>
      </p:sp>
    </p:spTree>
    <p:extLst>
      <p:ext uri="{BB962C8B-B14F-4D97-AF65-F5344CB8AC3E}">
        <p14:creationId xmlns:p14="http://schemas.microsoft.com/office/powerpoint/2010/main" val="423627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83867C02-870C-BB0F-EA28-F94E93559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Ouderen en financieel misbruik, cijfers</a:t>
            </a:r>
          </a:p>
          <a:p>
            <a:r>
              <a:rPr lang="nl-NL" b="1" dirty="0"/>
              <a:t>Vaststellen</a:t>
            </a:r>
            <a:r>
              <a:rPr lang="nl-NL" dirty="0"/>
              <a:t> financieel misbruik lastig</a:t>
            </a:r>
          </a:p>
          <a:p>
            <a:r>
              <a:rPr lang="nl-NL" dirty="0"/>
              <a:t>Dader inwonend familielid of anders</a:t>
            </a:r>
          </a:p>
          <a:p>
            <a:r>
              <a:rPr lang="nl-NL" dirty="0"/>
              <a:t>Wilsonbekwaamheid en onbehoorlijke beïnvloeding van het slachtoffer (</a:t>
            </a:r>
            <a:r>
              <a:rPr lang="nl-NL" dirty="0" err="1"/>
              <a:t>undue</a:t>
            </a:r>
            <a:r>
              <a:rPr lang="nl-NL" dirty="0"/>
              <a:t> </a:t>
            </a:r>
            <a:r>
              <a:rPr lang="nl-NL" dirty="0" err="1"/>
              <a:t>influence</a:t>
            </a:r>
            <a:r>
              <a:rPr lang="nl-NL" dirty="0"/>
              <a:t>, art. 12 VN-Gehandicaptenverdrag)</a:t>
            </a:r>
          </a:p>
          <a:p>
            <a:r>
              <a:rPr lang="nl-NL" dirty="0"/>
              <a:t>Mogelijke </a:t>
            </a:r>
            <a:r>
              <a:rPr lang="nl-NL" b="1" dirty="0"/>
              <a:t>juridische interventies/reacties </a:t>
            </a:r>
            <a:r>
              <a:rPr lang="nl-NL" dirty="0"/>
              <a:t>van het slachtoffer, de familie of anderen en de afwegingen die daarbij gemaakt worden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F15FFAE-9516-8EDF-12BD-5A329AF4E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Onderwerpen</a:t>
            </a:r>
          </a:p>
        </p:txBody>
      </p:sp>
    </p:spTree>
    <p:extLst>
      <p:ext uri="{BB962C8B-B14F-4D97-AF65-F5344CB8AC3E}">
        <p14:creationId xmlns:p14="http://schemas.microsoft.com/office/powerpoint/2010/main" val="65645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2575AAD9-1E6F-E932-6129-5965EDBF0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nl-NL" dirty="0"/>
              <a:t>Van de Nederlandse bevolking (circa 18 miljoen) is 20,2 % (3.650.000) 65 jaar of ouder (CBS)</a:t>
            </a:r>
          </a:p>
          <a:p>
            <a:pPr>
              <a:lnSpc>
                <a:spcPct val="150000"/>
              </a:lnSpc>
            </a:pPr>
            <a:r>
              <a:rPr lang="nl-NL" dirty="0"/>
              <a:t>In 2022 bijna 4.000 meldingen bij Veilig Thuis van ouderenmishandeling (65 jaar en ouder), waarvan 1400 financieel misbruik ouderen</a:t>
            </a:r>
          </a:p>
          <a:p>
            <a:pPr>
              <a:lnSpc>
                <a:spcPct val="150000"/>
              </a:lnSpc>
            </a:pPr>
            <a:r>
              <a:rPr lang="nl-NL" dirty="0"/>
              <a:t>Meer fin. misbruik in de toekomst: meer ouderen, meer ouderen zorgafhankelijk, meer ouderen thuiswonend en meer ouderen met vermogen</a:t>
            </a:r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C69EE3-BF96-8C34-86EC-D4811FACE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Ouderen en financieel misbruik</a:t>
            </a:r>
          </a:p>
        </p:txBody>
      </p:sp>
    </p:spTree>
    <p:extLst>
      <p:ext uri="{BB962C8B-B14F-4D97-AF65-F5344CB8AC3E}">
        <p14:creationId xmlns:p14="http://schemas.microsoft.com/office/powerpoint/2010/main" val="192265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D41107D1-B50E-C7C7-B5BE-1C605683F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07524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nl-NL" dirty="0"/>
              <a:t>Minder makkelijk dan bij kindermishandeling want vindt meer in het verborgene plaats en wordt niet altijd als misbruik ervaren</a:t>
            </a:r>
          </a:p>
          <a:p>
            <a:pPr>
              <a:lnSpc>
                <a:spcPct val="150000"/>
              </a:lnSpc>
            </a:pPr>
            <a:r>
              <a:rPr lang="nl-NL" dirty="0"/>
              <a:t>Vrouw (93) met inwonende zoon: ”ik ga met mijn zoon toch geen ruzie over geld maken”</a:t>
            </a:r>
          </a:p>
          <a:p>
            <a:pPr>
              <a:lnSpc>
                <a:spcPct val="150000"/>
              </a:lnSpc>
            </a:pPr>
            <a:r>
              <a:rPr lang="nl-NL" dirty="0"/>
              <a:t>Man (86) met één kind dat bij hem inwoont, is het eens met dit kind dat stelt: ”het geld van mijn vader is eigenlijk ook al van mij”</a:t>
            </a:r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4BA9494-37A4-78F3-1284-3ADC74B54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Vaststellen financieel misbruik  </a:t>
            </a:r>
          </a:p>
        </p:txBody>
      </p:sp>
    </p:spTree>
    <p:extLst>
      <p:ext uri="{BB962C8B-B14F-4D97-AF65-F5344CB8AC3E}">
        <p14:creationId xmlns:p14="http://schemas.microsoft.com/office/powerpoint/2010/main" val="220958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D4AB7B1D-7C07-3284-E177-56DEC9438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Ouderenmishandeling veelal (ook) financieel </a:t>
            </a:r>
          </a:p>
          <a:p>
            <a:r>
              <a:rPr lang="nl-NL" dirty="0"/>
              <a:t>Vermoedelijke dader vaak partner of verwant</a:t>
            </a:r>
          </a:p>
          <a:p>
            <a:r>
              <a:rPr lang="nl-NL" dirty="0"/>
              <a:t>Onbehoorlijke beïnvloeding vier kenmerken:</a:t>
            </a:r>
          </a:p>
          <a:p>
            <a:r>
              <a:rPr lang="nl-NL" dirty="0"/>
              <a:t>Machtspositie pleger en handelingen pleger, kwetsbaarheid slachtoffer en (fin.) schade </a:t>
            </a:r>
          </a:p>
          <a:p>
            <a:r>
              <a:rPr lang="nl-NL" dirty="0"/>
              <a:t>Risicofactoren (zorg)afhankelijkheid en klein netwerk (niet: hoge leeftijd of alleen wonen)</a:t>
            </a:r>
          </a:p>
          <a:p>
            <a:r>
              <a:rPr lang="nl-NL" dirty="0"/>
              <a:t>Beschermende factor; tijdig regelen en vormen van formele of informele controle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CE58BD1-76FF-FA2D-DE66-F07D9050C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Onderzoek bij Veilig Thuis</a:t>
            </a:r>
          </a:p>
        </p:txBody>
      </p:sp>
    </p:spTree>
    <p:extLst>
      <p:ext uri="{BB962C8B-B14F-4D97-AF65-F5344CB8AC3E}">
        <p14:creationId xmlns:p14="http://schemas.microsoft.com/office/powerpoint/2010/main" val="1222895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10D2A089-1E5E-6DFC-212A-A5C0029AB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l-NL" dirty="0"/>
              <a:t>Daders ook niet-inwonend familielid, vriendin, buurman, poetsvrouw of tandartsassistente</a:t>
            </a:r>
          </a:p>
          <a:p>
            <a:pPr>
              <a:lnSpc>
                <a:spcPct val="150000"/>
              </a:lnSpc>
            </a:pPr>
            <a:r>
              <a:rPr lang="nl-NL" dirty="0"/>
              <a:t>Toenadering zoeken, isoleren en kaalplukken</a:t>
            </a:r>
          </a:p>
          <a:p>
            <a:pPr>
              <a:lnSpc>
                <a:spcPct val="150000"/>
              </a:lnSpc>
            </a:pPr>
            <a:r>
              <a:rPr lang="nl-NL" dirty="0"/>
              <a:t>Omgeving van de oudere reageert aanvankelijk </a:t>
            </a:r>
            <a:r>
              <a:rPr lang="nl-NL" i="1" dirty="0"/>
              <a:t>positief</a:t>
            </a:r>
            <a:r>
              <a:rPr lang="nl-NL" dirty="0"/>
              <a:t> (wat goed van hem of haar), gevolgd door dit is </a:t>
            </a:r>
            <a:r>
              <a:rPr lang="nl-NL" i="1" dirty="0"/>
              <a:t>vreemd</a:t>
            </a:r>
            <a:r>
              <a:rPr lang="nl-NL" dirty="0"/>
              <a:t>, het </a:t>
            </a:r>
            <a:r>
              <a:rPr lang="nl-NL" i="1" dirty="0"/>
              <a:t>klopt niet </a:t>
            </a:r>
            <a:r>
              <a:rPr lang="nl-NL" dirty="0"/>
              <a:t>en dit is </a:t>
            </a:r>
            <a:r>
              <a:rPr lang="nl-NL" i="1" dirty="0"/>
              <a:t>fout</a:t>
            </a:r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905D97F-2FB8-1A64-9BB2-1181E094C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Dader, slachtoffer en omgeving</a:t>
            </a:r>
          </a:p>
        </p:txBody>
      </p:sp>
    </p:spTree>
    <p:extLst>
      <p:ext uri="{BB962C8B-B14F-4D97-AF65-F5344CB8AC3E}">
        <p14:creationId xmlns:p14="http://schemas.microsoft.com/office/powerpoint/2010/main" val="23827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BD098D37-BCD5-4FC7-B63E-90C85F30B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>
            <a:normAutofit/>
          </a:bodyPr>
          <a:lstStyle/>
          <a:p>
            <a:r>
              <a:rPr lang="nl-NL" dirty="0"/>
              <a:t>OB kan een vorm van ouderenmishandeling zijn bijv. psychische mishandeling, maar bij financieel misbruik is het meer een instrument om het misbruik te kunnen realiseren</a:t>
            </a:r>
          </a:p>
          <a:p>
            <a:r>
              <a:rPr lang="nl-NL" dirty="0"/>
              <a:t>Kenmerken OB: afhankelijkheid, gezag v.d. dader en de relatie met de oudere, door de dader verrichte handelingen en (fin.) schade</a:t>
            </a:r>
          </a:p>
          <a:p>
            <a:r>
              <a:rPr lang="nl-NL" dirty="0"/>
              <a:t>Er is een gestoorde onvrije wilsvorming bij de oudere door een externe oorzaak, en niet door een interne zoals bij wilsonbekwaamheid 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DBB84B5-3049-24B0-61C0-BF30AB1CF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Financieel misbruik ouderen en onbehoorlijke beïnvloeding (OB)</a:t>
            </a:r>
          </a:p>
        </p:txBody>
      </p:sp>
    </p:spTree>
    <p:extLst>
      <p:ext uri="{BB962C8B-B14F-4D97-AF65-F5344CB8AC3E}">
        <p14:creationId xmlns:p14="http://schemas.microsoft.com/office/powerpoint/2010/main" val="423004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0DBF11FB-62E5-4AF3-5BBB-50635563D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l-NL" dirty="0"/>
              <a:t>Klassieke pleger (opzet, strategie, isoleren)</a:t>
            </a:r>
          </a:p>
          <a:p>
            <a:pPr>
              <a:lnSpc>
                <a:spcPct val="150000"/>
              </a:lnSpc>
            </a:pPr>
            <a:r>
              <a:rPr lang="nl-NL" dirty="0"/>
              <a:t>Kwetsbare pleger (zelf afhankelijk, verslaafd)</a:t>
            </a:r>
          </a:p>
          <a:p>
            <a:pPr>
              <a:lnSpc>
                <a:spcPct val="150000"/>
              </a:lnSpc>
            </a:pPr>
            <a:r>
              <a:rPr lang="nl-NL" dirty="0"/>
              <a:t>Dominante pleger (soms in combinatie met geen begrip van dementie bij partner/verwant</a:t>
            </a:r>
          </a:p>
          <a:p>
            <a:pPr>
              <a:lnSpc>
                <a:spcPct val="150000"/>
              </a:lnSpc>
            </a:pPr>
            <a:r>
              <a:rPr lang="nl-NL" dirty="0"/>
              <a:t>Goedbedoelde pleger (ontspoorde zorg; ouder wordend echtpaar heeft beloofd tot de dood voor elkaar te blijven zorgen)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AFB01AA-CBCF-832E-7B08-CA7EE8177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Vier types (vermoedelijke) plegers</a:t>
            </a:r>
          </a:p>
        </p:txBody>
      </p:sp>
    </p:spTree>
    <p:extLst>
      <p:ext uri="{BB962C8B-B14F-4D97-AF65-F5344CB8AC3E}">
        <p14:creationId xmlns:p14="http://schemas.microsoft.com/office/powerpoint/2010/main" val="484007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CC4741A0-4563-A47D-B8E4-B9C43DDB1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nl-NL" sz="2800" dirty="0"/>
              <a:t>Beoordelen v.d. situatie (vermogen om relevante info te begrijpen; toe te kunnen passen op eigen situatie en inzicht te krijgen in eigen situatie)</a:t>
            </a:r>
          </a:p>
          <a:p>
            <a:pPr>
              <a:lnSpc>
                <a:spcPct val="160000"/>
              </a:lnSpc>
            </a:pPr>
            <a:r>
              <a:rPr lang="nl-NL" sz="2800" dirty="0"/>
              <a:t>Vermogen om keuzemogelijkheden te overwegen </a:t>
            </a:r>
          </a:p>
          <a:p>
            <a:pPr>
              <a:lnSpc>
                <a:spcPct val="160000"/>
              </a:lnSpc>
            </a:pPr>
            <a:r>
              <a:rPr lang="nl-NL" sz="2800" dirty="0"/>
              <a:t>Vermogen om de effecten van de keuze (voor zichzelf en voor anderen) te kunnen inschatten</a:t>
            </a:r>
          </a:p>
          <a:p>
            <a:pPr>
              <a:lnSpc>
                <a:spcPct val="160000"/>
              </a:lnSpc>
            </a:pPr>
            <a:r>
              <a:rPr lang="nl-NL" sz="2800" dirty="0"/>
              <a:t>Kunnen verhelderen v.d. motieven voor de keuze (kunnen motiveren van keuze op invoelbare en begrijpelijke wijze; vrij zijn van dwingende invloeden van binnenuit of van buitenaf, en motiveren vanuit eigen waarden en doelen)</a:t>
            </a:r>
          </a:p>
          <a:p>
            <a:pPr marL="109728" indent="0">
              <a:buNone/>
            </a:pPr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2D3F838-727A-D614-A6A7-D19F33B20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nl-NL" dirty="0"/>
              <a:t>Beslisvaardigheden Axel </a:t>
            </a:r>
            <a:r>
              <a:rPr lang="nl-NL" dirty="0" err="1"/>
              <a:t>Liégeois</a:t>
            </a:r>
            <a:r>
              <a:rPr lang="nl-NL" dirty="0"/>
              <a:t> voor beoordeling wilsbekwaamheid</a:t>
            </a:r>
          </a:p>
        </p:txBody>
      </p:sp>
    </p:spTree>
    <p:extLst>
      <p:ext uri="{BB962C8B-B14F-4D97-AF65-F5344CB8AC3E}">
        <p14:creationId xmlns:p14="http://schemas.microsoft.com/office/powerpoint/2010/main" val="406023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750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Lucida Sans Unicode</vt:lpstr>
      <vt:lpstr>Verdana</vt:lpstr>
      <vt:lpstr>Wingdings 2</vt:lpstr>
      <vt:lpstr>Wingdings 3</vt:lpstr>
      <vt:lpstr>Concours</vt:lpstr>
      <vt:lpstr>Financiële ouderenmishandeling, juridische aspecten </vt:lpstr>
      <vt:lpstr>Onderwerpen</vt:lpstr>
      <vt:lpstr>Ouderen en financieel misbruik</vt:lpstr>
      <vt:lpstr>Vaststellen financieel misbruik  </vt:lpstr>
      <vt:lpstr>Onderzoek bij Veilig Thuis</vt:lpstr>
      <vt:lpstr>Dader, slachtoffer en omgeving</vt:lpstr>
      <vt:lpstr>Financieel misbruik ouderen en onbehoorlijke beïnvloeding (OB)</vt:lpstr>
      <vt:lpstr>Vier types (vermoedelijke) plegers</vt:lpstr>
      <vt:lpstr>Beslisvaardigheden Axel Liégeois voor beoordeling wilsbekwaamheid</vt:lpstr>
      <vt:lpstr>Overwegingen om niet te melden of anderszins actie te ondernemen</vt:lpstr>
      <vt:lpstr>Mogelijke interventies/reacties en haken en ogen daarbij  I</vt:lpstr>
      <vt:lpstr>Mogelijke interventies/reacties en haken en ogen daarbij  II</vt:lpstr>
    </vt:vector>
  </TitlesOfParts>
  <Company>Vrije Universiteit Amsterdam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Actualiteiten Jeugd(straf)recht   Behandeling, dwang en vrijheidsbeperkingen in het kader van de Gesloten Jeugdzorg, vergeleken met mogelijkheden van (dwang)behandeling en beperkingen bij jongeren in andere wetgeving</dc:title>
  <dc:creator>Kees Blankman</dc:creator>
  <cp:lastModifiedBy>KPMG</cp:lastModifiedBy>
  <cp:revision>127</cp:revision>
  <cp:lastPrinted>2023-10-13T15:14:09Z</cp:lastPrinted>
  <dcterms:created xsi:type="dcterms:W3CDTF">2010-06-02T09:13:19Z</dcterms:created>
  <dcterms:modified xsi:type="dcterms:W3CDTF">2024-04-09T18:00:11Z</dcterms:modified>
</cp:coreProperties>
</file>