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7" r:id="rId3"/>
    <p:sldId id="263" r:id="rId4"/>
    <p:sldId id="264" r:id="rId5"/>
    <p:sldId id="258" r:id="rId6"/>
    <p:sldId id="260" r:id="rId7"/>
    <p:sldId id="265" r:id="rId8"/>
    <p:sldId id="261" r:id="rId9"/>
    <p:sldId id="267" r:id="rId10"/>
    <p:sldId id="276" r:id="rId11"/>
    <p:sldId id="275" r:id="rId12"/>
    <p:sldId id="273" r:id="rId13"/>
    <p:sldId id="278" r:id="rId14"/>
    <p:sldId id="268" r:id="rId15"/>
    <p:sldId id="269" r:id="rId16"/>
    <p:sldId id="270" r:id="rId17"/>
    <p:sldId id="280" r:id="rId18"/>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ellink, mw. S.N." initials="SmS" lastIdx="3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7B679-9C93-4296-A7AE-370D97ACD109}" v="45" dt="2023-10-18T21:52:29.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72"/>
      </p:cViewPr>
      <p:guideLst>
        <p:guide orient="horz" pos="2160"/>
        <p:guide pos="3840"/>
      </p:guideLst>
    </p:cSldViewPr>
  </p:slideViewPr>
  <p:notesTextViewPr>
    <p:cViewPr>
      <p:scale>
        <a:sx n="1" d="1"/>
        <a:sy n="1" d="1"/>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23C2F3F-D2E5-29A7-577C-2D90713FAA18}"/>
              </a:ext>
            </a:extLst>
          </p:cNvPr>
          <p:cNvSpPr>
            <a:spLocks noGrp="1"/>
          </p:cNvSpPr>
          <p:nvPr>
            <p:ph type="dt" sz="half" idx="10"/>
          </p:nvPr>
        </p:nvSpPr>
        <p:spPr/>
        <p:txBody>
          <a:bodyPr/>
          <a:lstStyle>
            <a:lvl1pPr>
              <a:defRPr/>
            </a:lvl1pPr>
          </a:lstStyle>
          <a:p>
            <a:pPr>
              <a:defRPr/>
            </a:pPr>
            <a:fld id="{4B90C55B-CD86-4357-A89C-FD57FE31AABB}" type="datetimeFigureOut">
              <a:rPr lang="nl-NL"/>
              <a:pPr>
                <a:defRPr/>
              </a:pPr>
              <a:t>9-4-2024</a:t>
            </a:fld>
            <a:endParaRPr lang="nl-NL"/>
          </a:p>
        </p:txBody>
      </p:sp>
      <p:sp>
        <p:nvSpPr>
          <p:cNvPr id="5" name="Tijdelijke aanduiding voor voettekst 4">
            <a:extLst>
              <a:ext uri="{FF2B5EF4-FFF2-40B4-BE49-F238E27FC236}">
                <a16:creationId xmlns:a16="http://schemas.microsoft.com/office/drawing/2014/main" id="{1E438DF1-0CE9-72A1-5EAC-626F80AD13D7}"/>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6360D105-9A68-4601-3318-1244FA6ABDC4}"/>
              </a:ext>
            </a:extLst>
          </p:cNvPr>
          <p:cNvSpPr>
            <a:spLocks noGrp="1"/>
          </p:cNvSpPr>
          <p:nvPr>
            <p:ph type="sldNum" sz="quarter" idx="12"/>
          </p:nvPr>
        </p:nvSpPr>
        <p:spPr/>
        <p:txBody>
          <a:bodyPr/>
          <a:lstStyle>
            <a:lvl1pPr>
              <a:defRPr/>
            </a:lvl1pPr>
          </a:lstStyle>
          <a:p>
            <a:fld id="{6A938B84-9885-438A-B266-713BC0C20A5F}" type="slidenum">
              <a:rPr lang="nl-NL" altLang="nl-NL"/>
              <a:pPr/>
              <a:t>‹#›</a:t>
            </a:fld>
            <a:endParaRPr lang="nl-NL" altLang="nl-NL"/>
          </a:p>
        </p:txBody>
      </p:sp>
    </p:spTree>
    <p:extLst>
      <p:ext uri="{BB962C8B-B14F-4D97-AF65-F5344CB8AC3E}">
        <p14:creationId xmlns:p14="http://schemas.microsoft.com/office/powerpoint/2010/main" val="240989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A57360-4BFE-5B8A-80EB-916CCD49B8A6}"/>
              </a:ext>
            </a:extLst>
          </p:cNvPr>
          <p:cNvSpPr>
            <a:spLocks noGrp="1"/>
          </p:cNvSpPr>
          <p:nvPr>
            <p:ph type="dt" sz="half" idx="10"/>
          </p:nvPr>
        </p:nvSpPr>
        <p:spPr/>
        <p:txBody>
          <a:bodyPr/>
          <a:lstStyle>
            <a:lvl1pPr>
              <a:defRPr/>
            </a:lvl1pPr>
          </a:lstStyle>
          <a:p>
            <a:pPr>
              <a:defRPr/>
            </a:pPr>
            <a:fld id="{9382476E-DFAF-41DF-A449-E5626FDC6126}" type="datetimeFigureOut">
              <a:rPr lang="nl-NL"/>
              <a:pPr>
                <a:defRPr/>
              </a:pPr>
              <a:t>9-4-2024</a:t>
            </a:fld>
            <a:endParaRPr lang="nl-NL"/>
          </a:p>
        </p:txBody>
      </p:sp>
      <p:sp>
        <p:nvSpPr>
          <p:cNvPr id="5" name="Tijdelijke aanduiding voor voettekst 4">
            <a:extLst>
              <a:ext uri="{FF2B5EF4-FFF2-40B4-BE49-F238E27FC236}">
                <a16:creationId xmlns:a16="http://schemas.microsoft.com/office/drawing/2014/main" id="{4EF7D6A2-4FD7-1C70-C5B7-27C3B50F6914}"/>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31943C6-DD5F-C6BF-68D6-AD5077F830D8}"/>
              </a:ext>
            </a:extLst>
          </p:cNvPr>
          <p:cNvSpPr>
            <a:spLocks noGrp="1"/>
          </p:cNvSpPr>
          <p:nvPr>
            <p:ph type="sldNum" sz="quarter" idx="12"/>
          </p:nvPr>
        </p:nvSpPr>
        <p:spPr/>
        <p:txBody>
          <a:bodyPr/>
          <a:lstStyle>
            <a:lvl1pPr>
              <a:defRPr/>
            </a:lvl1pPr>
          </a:lstStyle>
          <a:p>
            <a:fld id="{95F83291-EC36-4870-BFD8-B1B0BADA848C}" type="slidenum">
              <a:rPr lang="nl-NL" altLang="nl-NL"/>
              <a:pPr/>
              <a:t>‹#›</a:t>
            </a:fld>
            <a:endParaRPr lang="nl-NL" altLang="nl-NL"/>
          </a:p>
        </p:txBody>
      </p:sp>
    </p:spTree>
    <p:extLst>
      <p:ext uri="{BB962C8B-B14F-4D97-AF65-F5344CB8AC3E}">
        <p14:creationId xmlns:p14="http://schemas.microsoft.com/office/powerpoint/2010/main" val="294442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D124D8-AACB-7119-D937-85D0E825583F}"/>
              </a:ext>
            </a:extLst>
          </p:cNvPr>
          <p:cNvSpPr>
            <a:spLocks noGrp="1"/>
          </p:cNvSpPr>
          <p:nvPr>
            <p:ph type="dt" sz="half" idx="10"/>
          </p:nvPr>
        </p:nvSpPr>
        <p:spPr/>
        <p:txBody>
          <a:bodyPr/>
          <a:lstStyle>
            <a:lvl1pPr>
              <a:defRPr/>
            </a:lvl1pPr>
          </a:lstStyle>
          <a:p>
            <a:pPr>
              <a:defRPr/>
            </a:pPr>
            <a:fld id="{E8D843CE-22F8-49DD-B9DF-84B54B880DD6}" type="datetimeFigureOut">
              <a:rPr lang="nl-NL"/>
              <a:pPr>
                <a:defRPr/>
              </a:pPr>
              <a:t>9-4-2024</a:t>
            </a:fld>
            <a:endParaRPr lang="nl-NL"/>
          </a:p>
        </p:txBody>
      </p:sp>
      <p:sp>
        <p:nvSpPr>
          <p:cNvPr id="5" name="Tijdelijke aanduiding voor voettekst 4">
            <a:extLst>
              <a:ext uri="{FF2B5EF4-FFF2-40B4-BE49-F238E27FC236}">
                <a16:creationId xmlns:a16="http://schemas.microsoft.com/office/drawing/2014/main" id="{FDE97300-E0B8-2B98-A96E-0F2FF0CF5265}"/>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2EB06A54-2BC5-CDCA-E0D0-7F519C5A6B12}"/>
              </a:ext>
            </a:extLst>
          </p:cNvPr>
          <p:cNvSpPr>
            <a:spLocks noGrp="1"/>
          </p:cNvSpPr>
          <p:nvPr>
            <p:ph type="sldNum" sz="quarter" idx="12"/>
          </p:nvPr>
        </p:nvSpPr>
        <p:spPr/>
        <p:txBody>
          <a:bodyPr/>
          <a:lstStyle>
            <a:lvl1pPr>
              <a:defRPr/>
            </a:lvl1pPr>
          </a:lstStyle>
          <a:p>
            <a:fld id="{CF04C21A-E757-49EE-AD4A-E640D68C8BBE}" type="slidenum">
              <a:rPr lang="nl-NL" altLang="nl-NL"/>
              <a:pPr/>
              <a:t>‹#›</a:t>
            </a:fld>
            <a:endParaRPr lang="nl-NL" altLang="nl-NL"/>
          </a:p>
        </p:txBody>
      </p:sp>
    </p:spTree>
    <p:extLst>
      <p:ext uri="{BB962C8B-B14F-4D97-AF65-F5344CB8AC3E}">
        <p14:creationId xmlns:p14="http://schemas.microsoft.com/office/powerpoint/2010/main" val="393438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42134F-F665-0ECE-08B7-4838473AEE15}"/>
              </a:ext>
            </a:extLst>
          </p:cNvPr>
          <p:cNvSpPr>
            <a:spLocks noGrp="1"/>
          </p:cNvSpPr>
          <p:nvPr>
            <p:ph type="dt" sz="half" idx="10"/>
          </p:nvPr>
        </p:nvSpPr>
        <p:spPr/>
        <p:txBody>
          <a:bodyPr/>
          <a:lstStyle>
            <a:lvl1pPr>
              <a:defRPr/>
            </a:lvl1pPr>
          </a:lstStyle>
          <a:p>
            <a:pPr>
              <a:defRPr/>
            </a:pPr>
            <a:fld id="{0C7A82DA-7516-45C2-A5C8-CCB62B563E14}" type="datetimeFigureOut">
              <a:rPr lang="nl-NL"/>
              <a:pPr>
                <a:defRPr/>
              </a:pPr>
              <a:t>9-4-2024</a:t>
            </a:fld>
            <a:endParaRPr lang="nl-NL"/>
          </a:p>
        </p:txBody>
      </p:sp>
      <p:sp>
        <p:nvSpPr>
          <p:cNvPr id="5" name="Tijdelijke aanduiding voor voettekst 4">
            <a:extLst>
              <a:ext uri="{FF2B5EF4-FFF2-40B4-BE49-F238E27FC236}">
                <a16:creationId xmlns:a16="http://schemas.microsoft.com/office/drawing/2014/main" id="{35026A50-F32C-4BE8-0362-1ECB09036F46}"/>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32EB539-1935-8929-A057-A7810D2C238C}"/>
              </a:ext>
            </a:extLst>
          </p:cNvPr>
          <p:cNvSpPr>
            <a:spLocks noGrp="1"/>
          </p:cNvSpPr>
          <p:nvPr>
            <p:ph type="sldNum" sz="quarter" idx="12"/>
          </p:nvPr>
        </p:nvSpPr>
        <p:spPr/>
        <p:txBody>
          <a:bodyPr/>
          <a:lstStyle>
            <a:lvl1pPr>
              <a:defRPr/>
            </a:lvl1pPr>
          </a:lstStyle>
          <a:p>
            <a:fld id="{A093DB7F-74B3-4CB5-891A-86E4154A11BD}" type="slidenum">
              <a:rPr lang="nl-NL" altLang="nl-NL"/>
              <a:pPr/>
              <a:t>‹#›</a:t>
            </a:fld>
            <a:endParaRPr lang="nl-NL" altLang="nl-NL"/>
          </a:p>
        </p:txBody>
      </p:sp>
    </p:spTree>
    <p:extLst>
      <p:ext uri="{BB962C8B-B14F-4D97-AF65-F5344CB8AC3E}">
        <p14:creationId xmlns:p14="http://schemas.microsoft.com/office/powerpoint/2010/main" val="117171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F196E1F-0411-6902-4342-4552DEB030E3}"/>
              </a:ext>
            </a:extLst>
          </p:cNvPr>
          <p:cNvSpPr>
            <a:spLocks noGrp="1"/>
          </p:cNvSpPr>
          <p:nvPr>
            <p:ph type="dt" sz="half" idx="10"/>
          </p:nvPr>
        </p:nvSpPr>
        <p:spPr/>
        <p:txBody>
          <a:bodyPr/>
          <a:lstStyle>
            <a:lvl1pPr>
              <a:defRPr/>
            </a:lvl1pPr>
          </a:lstStyle>
          <a:p>
            <a:pPr>
              <a:defRPr/>
            </a:pPr>
            <a:fld id="{94CC5DAF-9842-4901-BCFA-6BF99E0F533A}" type="datetimeFigureOut">
              <a:rPr lang="nl-NL"/>
              <a:pPr>
                <a:defRPr/>
              </a:pPr>
              <a:t>9-4-2024</a:t>
            </a:fld>
            <a:endParaRPr lang="nl-NL"/>
          </a:p>
        </p:txBody>
      </p:sp>
      <p:sp>
        <p:nvSpPr>
          <p:cNvPr id="5" name="Tijdelijke aanduiding voor voettekst 4">
            <a:extLst>
              <a:ext uri="{FF2B5EF4-FFF2-40B4-BE49-F238E27FC236}">
                <a16:creationId xmlns:a16="http://schemas.microsoft.com/office/drawing/2014/main" id="{15C6353C-074D-AE19-4F8D-C2BD15086780}"/>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59040DB6-6CE0-06BE-6703-BC20719DCA4B}"/>
              </a:ext>
            </a:extLst>
          </p:cNvPr>
          <p:cNvSpPr>
            <a:spLocks noGrp="1"/>
          </p:cNvSpPr>
          <p:nvPr>
            <p:ph type="sldNum" sz="quarter" idx="12"/>
          </p:nvPr>
        </p:nvSpPr>
        <p:spPr/>
        <p:txBody>
          <a:bodyPr/>
          <a:lstStyle>
            <a:lvl1pPr>
              <a:defRPr/>
            </a:lvl1pPr>
          </a:lstStyle>
          <a:p>
            <a:fld id="{FA1D1C75-FFBB-479F-8BA8-02976351E533}" type="slidenum">
              <a:rPr lang="nl-NL" altLang="nl-NL"/>
              <a:pPr/>
              <a:t>‹#›</a:t>
            </a:fld>
            <a:endParaRPr lang="nl-NL" altLang="nl-NL"/>
          </a:p>
        </p:txBody>
      </p:sp>
    </p:spTree>
    <p:extLst>
      <p:ext uri="{BB962C8B-B14F-4D97-AF65-F5344CB8AC3E}">
        <p14:creationId xmlns:p14="http://schemas.microsoft.com/office/powerpoint/2010/main" val="68457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57E16FF8-3580-2ECE-C74C-D86D3AAEC6DC}"/>
              </a:ext>
            </a:extLst>
          </p:cNvPr>
          <p:cNvSpPr>
            <a:spLocks noGrp="1"/>
          </p:cNvSpPr>
          <p:nvPr>
            <p:ph type="dt" sz="half" idx="10"/>
          </p:nvPr>
        </p:nvSpPr>
        <p:spPr/>
        <p:txBody>
          <a:bodyPr/>
          <a:lstStyle>
            <a:lvl1pPr>
              <a:defRPr/>
            </a:lvl1pPr>
          </a:lstStyle>
          <a:p>
            <a:pPr>
              <a:defRPr/>
            </a:pPr>
            <a:fld id="{BBCB2A62-8E6B-40C4-8C9A-8B2A25292091}" type="datetimeFigureOut">
              <a:rPr lang="nl-NL"/>
              <a:pPr>
                <a:defRPr/>
              </a:pPr>
              <a:t>9-4-2024</a:t>
            </a:fld>
            <a:endParaRPr lang="nl-NL"/>
          </a:p>
        </p:txBody>
      </p:sp>
      <p:sp>
        <p:nvSpPr>
          <p:cNvPr id="6" name="Tijdelijke aanduiding voor voettekst 4">
            <a:extLst>
              <a:ext uri="{FF2B5EF4-FFF2-40B4-BE49-F238E27FC236}">
                <a16:creationId xmlns:a16="http://schemas.microsoft.com/office/drawing/2014/main" id="{8468FB48-59DB-C99F-0044-5DEF66385F74}"/>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50BC84EA-4E5D-8902-1DB3-76C20E49507F}"/>
              </a:ext>
            </a:extLst>
          </p:cNvPr>
          <p:cNvSpPr>
            <a:spLocks noGrp="1"/>
          </p:cNvSpPr>
          <p:nvPr>
            <p:ph type="sldNum" sz="quarter" idx="12"/>
          </p:nvPr>
        </p:nvSpPr>
        <p:spPr/>
        <p:txBody>
          <a:bodyPr/>
          <a:lstStyle>
            <a:lvl1pPr>
              <a:defRPr/>
            </a:lvl1pPr>
          </a:lstStyle>
          <a:p>
            <a:fld id="{B703C5BA-1940-43DB-BB63-F8047AC2EBEA}" type="slidenum">
              <a:rPr lang="nl-NL" altLang="nl-NL"/>
              <a:pPr/>
              <a:t>‹#›</a:t>
            </a:fld>
            <a:endParaRPr lang="nl-NL" altLang="nl-NL"/>
          </a:p>
        </p:txBody>
      </p:sp>
    </p:spTree>
    <p:extLst>
      <p:ext uri="{BB962C8B-B14F-4D97-AF65-F5344CB8AC3E}">
        <p14:creationId xmlns:p14="http://schemas.microsoft.com/office/powerpoint/2010/main" val="413372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A3ABFECB-4DA0-02E5-843E-36E5C1844CEB}"/>
              </a:ext>
            </a:extLst>
          </p:cNvPr>
          <p:cNvSpPr>
            <a:spLocks noGrp="1"/>
          </p:cNvSpPr>
          <p:nvPr>
            <p:ph type="dt" sz="half" idx="10"/>
          </p:nvPr>
        </p:nvSpPr>
        <p:spPr/>
        <p:txBody>
          <a:bodyPr/>
          <a:lstStyle>
            <a:lvl1pPr>
              <a:defRPr/>
            </a:lvl1pPr>
          </a:lstStyle>
          <a:p>
            <a:pPr>
              <a:defRPr/>
            </a:pPr>
            <a:fld id="{D344B863-6FC9-44C5-9229-FB934334972D}" type="datetimeFigureOut">
              <a:rPr lang="nl-NL"/>
              <a:pPr>
                <a:defRPr/>
              </a:pPr>
              <a:t>9-4-2024</a:t>
            </a:fld>
            <a:endParaRPr lang="nl-NL"/>
          </a:p>
        </p:txBody>
      </p:sp>
      <p:sp>
        <p:nvSpPr>
          <p:cNvPr id="8" name="Tijdelijke aanduiding voor voettekst 4">
            <a:extLst>
              <a:ext uri="{FF2B5EF4-FFF2-40B4-BE49-F238E27FC236}">
                <a16:creationId xmlns:a16="http://schemas.microsoft.com/office/drawing/2014/main" id="{459086EA-903E-CD29-CA74-B3EA7DC5266D}"/>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87ABC98B-622E-EF31-CF8A-0649BED1B64C}"/>
              </a:ext>
            </a:extLst>
          </p:cNvPr>
          <p:cNvSpPr>
            <a:spLocks noGrp="1"/>
          </p:cNvSpPr>
          <p:nvPr>
            <p:ph type="sldNum" sz="quarter" idx="12"/>
          </p:nvPr>
        </p:nvSpPr>
        <p:spPr/>
        <p:txBody>
          <a:bodyPr/>
          <a:lstStyle>
            <a:lvl1pPr>
              <a:defRPr/>
            </a:lvl1pPr>
          </a:lstStyle>
          <a:p>
            <a:fld id="{29D6A48B-88E3-4601-82F4-DEFEF300E190}" type="slidenum">
              <a:rPr lang="nl-NL" altLang="nl-NL"/>
              <a:pPr/>
              <a:t>‹#›</a:t>
            </a:fld>
            <a:endParaRPr lang="nl-NL" altLang="nl-NL"/>
          </a:p>
        </p:txBody>
      </p:sp>
    </p:spTree>
    <p:extLst>
      <p:ext uri="{BB962C8B-B14F-4D97-AF65-F5344CB8AC3E}">
        <p14:creationId xmlns:p14="http://schemas.microsoft.com/office/powerpoint/2010/main" val="68491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3">
            <a:extLst>
              <a:ext uri="{FF2B5EF4-FFF2-40B4-BE49-F238E27FC236}">
                <a16:creationId xmlns:a16="http://schemas.microsoft.com/office/drawing/2014/main" id="{A62ACDC6-4ADF-77A0-07FB-21387E55EBFB}"/>
              </a:ext>
            </a:extLst>
          </p:cNvPr>
          <p:cNvSpPr>
            <a:spLocks noGrp="1"/>
          </p:cNvSpPr>
          <p:nvPr>
            <p:ph type="dt" sz="half" idx="10"/>
          </p:nvPr>
        </p:nvSpPr>
        <p:spPr/>
        <p:txBody>
          <a:bodyPr/>
          <a:lstStyle>
            <a:lvl1pPr>
              <a:defRPr/>
            </a:lvl1pPr>
          </a:lstStyle>
          <a:p>
            <a:pPr>
              <a:defRPr/>
            </a:pPr>
            <a:fld id="{902D2C61-5086-4A27-8768-6557D1FECD1B}" type="datetimeFigureOut">
              <a:rPr lang="nl-NL"/>
              <a:pPr>
                <a:defRPr/>
              </a:pPr>
              <a:t>9-4-2024</a:t>
            </a:fld>
            <a:endParaRPr lang="nl-NL"/>
          </a:p>
        </p:txBody>
      </p:sp>
      <p:sp>
        <p:nvSpPr>
          <p:cNvPr id="4" name="Tijdelijke aanduiding voor voettekst 4">
            <a:extLst>
              <a:ext uri="{FF2B5EF4-FFF2-40B4-BE49-F238E27FC236}">
                <a16:creationId xmlns:a16="http://schemas.microsoft.com/office/drawing/2014/main" id="{E09064E1-543C-9E4A-CDE8-F4620AED0A2B}"/>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C830966-789C-87A1-BAE4-3CE2F9006C87}"/>
              </a:ext>
            </a:extLst>
          </p:cNvPr>
          <p:cNvSpPr>
            <a:spLocks noGrp="1"/>
          </p:cNvSpPr>
          <p:nvPr>
            <p:ph type="sldNum" sz="quarter" idx="12"/>
          </p:nvPr>
        </p:nvSpPr>
        <p:spPr/>
        <p:txBody>
          <a:bodyPr/>
          <a:lstStyle>
            <a:lvl1pPr>
              <a:defRPr/>
            </a:lvl1pPr>
          </a:lstStyle>
          <a:p>
            <a:fld id="{8CB3EA4A-D5E4-4218-95C0-AF776FAF38B6}" type="slidenum">
              <a:rPr lang="nl-NL" altLang="nl-NL"/>
              <a:pPr/>
              <a:t>‹#›</a:t>
            </a:fld>
            <a:endParaRPr lang="nl-NL" altLang="nl-NL"/>
          </a:p>
        </p:txBody>
      </p:sp>
    </p:spTree>
    <p:extLst>
      <p:ext uri="{BB962C8B-B14F-4D97-AF65-F5344CB8AC3E}">
        <p14:creationId xmlns:p14="http://schemas.microsoft.com/office/powerpoint/2010/main" val="251347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CBECD970-1ED6-6EAB-6813-C492F3B63E74}"/>
              </a:ext>
            </a:extLst>
          </p:cNvPr>
          <p:cNvSpPr>
            <a:spLocks noGrp="1"/>
          </p:cNvSpPr>
          <p:nvPr>
            <p:ph type="dt" sz="half" idx="10"/>
          </p:nvPr>
        </p:nvSpPr>
        <p:spPr/>
        <p:txBody>
          <a:bodyPr/>
          <a:lstStyle>
            <a:lvl1pPr>
              <a:defRPr/>
            </a:lvl1pPr>
          </a:lstStyle>
          <a:p>
            <a:pPr>
              <a:defRPr/>
            </a:pPr>
            <a:fld id="{16A66D5A-4DBC-4902-AC1E-055C03EE11E7}" type="datetimeFigureOut">
              <a:rPr lang="nl-NL"/>
              <a:pPr>
                <a:defRPr/>
              </a:pPr>
              <a:t>9-4-2024</a:t>
            </a:fld>
            <a:endParaRPr lang="nl-NL"/>
          </a:p>
        </p:txBody>
      </p:sp>
      <p:sp>
        <p:nvSpPr>
          <p:cNvPr id="3" name="Tijdelijke aanduiding voor voettekst 4">
            <a:extLst>
              <a:ext uri="{FF2B5EF4-FFF2-40B4-BE49-F238E27FC236}">
                <a16:creationId xmlns:a16="http://schemas.microsoft.com/office/drawing/2014/main" id="{8768D463-3B2A-815C-7A66-C485D67D348C}"/>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10D07D10-9226-DF6D-0885-A9EE78F15F2A}"/>
              </a:ext>
            </a:extLst>
          </p:cNvPr>
          <p:cNvSpPr>
            <a:spLocks noGrp="1"/>
          </p:cNvSpPr>
          <p:nvPr>
            <p:ph type="sldNum" sz="quarter" idx="12"/>
          </p:nvPr>
        </p:nvSpPr>
        <p:spPr/>
        <p:txBody>
          <a:bodyPr/>
          <a:lstStyle>
            <a:lvl1pPr>
              <a:defRPr/>
            </a:lvl1pPr>
          </a:lstStyle>
          <a:p>
            <a:fld id="{10E72DBB-46A9-44D0-BB32-2D3FDC5B2B2B}" type="slidenum">
              <a:rPr lang="nl-NL" altLang="nl-NL"/>
              <a:pPr/>
              <a:t>‹#›</a:t>
            </a:fld>
            <a:endParaRPr lang="nl-NL" altLang="nl-NL"/>
          </a:p>
        </p:txBody>
      </p:sp>
    </p:spTree>
    <p:extLst>
      <p:ext uri="{BB962C8B-B14F-4D97-AF65-F5344CB8AC3E}">
        <p14:creationId xmlns:p14="http://schemas.microsoft.com/office/powerpoint/2010/main" val="241055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7979C68-5D69-2FD6-8D04-7349D66C2168}"/>
              </a:ext>
            </a:extLst>
          </p:cNvPr>
          <p:cNvSpPr>
            <a:spLocks noGrp="1"/>
          </p:cNvSpPr>
          <p:nvPr>
            <p:ph type="dt" sz="half" idx="10"/>
          </p:nvPr>
        </p:nvSpPr>
        <p:spPr/>
        <p:txBody>
          <a:bodyPr/>
          <a:lstStyle>
            <a:lvl1pPr>
              <a:defRPr/>
            </a:lvl1pPr>
          </a:lstStyle>
          <a:p>
            <a:pPr>
              <a:defRPr/>
            </a:pPr>
            <a:fld id="{706D776C-4D0D-4611-B608-00C9261BCCCA}" type="datetimeFigureOut">
              <a:rPr lang="nl-NL"/>
              <a:pPr>
                <a:defRPr/>
              </a:pPr>
              <a:t>9-4-2024</a:t>
            </a:fld>
            <a:endParaRPr lang="nl-NL"/>
          </a:p>
        </p:txBody>
      </p:sp>
      <p:sp>
        <p:nvSpPr>
          <p:cNvPr id="6" name="Tijdelijke aanduiding voor voettekst 4">
            <a:extLst>
              <a:ext uri="{FF2B5EF4-FFF2-40B4-BE49-F238E27FC236}">
                <a16:creationId xmlns:a16="http://schemas.microsoft.com/office/drawing/2014/main" id="{F9E731FE-7CAC-0FBE-F9AF-87B80C93F984}"/>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88A4B664-9474-C613-2FB2-43BC08C8359C}"/>
              </a:ext>
            </a:extLst>
          </p:cNvPr>
          <p:cNvSpPr>
            <a:spLocks noGrp="1"/>
          </p:cNvSpPr>
          <p:nvPr>
            <p:ph type="sldNum" sz="quarter" idx="12"/>
          </p:nvPr>
        </p:nvSpPr>
        <p:spPr/>
        <p:txBody>
          <a:bodyPr/>
          <a:lstStyle>
            <a:lvl1pPr>
              <a:defRPr/>
            </a:lvl1pPr>
          </a:lstStyle>
          <a:p>
            <a:fld id="{E2263F68-A329-4F29-999E-B02120FE1022}" type="slidenum">
              <a:rPr lang="nl-NL" altLang="nl-NL"/>
              <a:pPr/>
              <a:t>‹#›</a:t>
            </a:fld>
            <a:endParaRPr lang="nl-NL" altLang="nl-NL"/>
          </a:p>
        </p:txBody>
      </p:sp>
    </p:spTree>
    <p:extLst>
      <p:ext uri="{BB962C8B-B14F-4D97-AF65-F5344CB8AC3E}">
        <p14:creationId xmlns:p14="http://schemas.microsoft.com/office/powerpoint/2010/main" val="241672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17D1372F-F1FB-1F04-D1F1-05EAA4AACF6F}"/>
              </a:ext>
            </a:extLst>
          </p:cNvPr>
          <p:cNvSpPr>
            <a:spLocks noGrp="1"/>
          </p:cNvSpPr>
          <p:nvPr>
            <p:ph type="dt" sz="half" idx="10"/>
          </p:nvPr>
        </p:nvSpPr>
        <p:spPr/>
        <p:txBody>
          <a:bodyPr/>
          <a:lstStyle>
            <a:lvl1pPr>
              <a:defRPr/>
            </a:lvl1pPr>
          </a:lstStyle>
          <a:p>
            <a:pPr>
              <a:defRPr/>
            </a:pPr>
            <a:fld id="{6F8455ED-96ED-456C-9E5F-1661380373E6}" type="datetimeFigureOut">
              <a:rPr lang="nl-NL"/>
              <a:pPr>
                <a:defRPr/>
              </a:pPr>
              <a:t>9-4-2024</a:t>
            </a:fld>
            <a:endParaRPr lang="nl-NL"/>
          </a:p>
        </p:txBody>
      </p:sp>
      <p:sp>
        <p:nvSpPr>
          <p:cNvPr id="6" name="Tijdelijke aanduiding voor voettekst 4">
            <a:extLst>
              <a:ext uri="{FF2B5EF4-FFF2-40B4-BE49-F238E27FC236}">
                <a16:creationId xmlns:a16="http://schemas.microsoft.com/office/drawing/2014/main" id="{791D7D95-F20C-AEE8-0D64-0C1C8F8321ED}"/>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B4EB10C1-9C86-C1BE-D2C1-687086BF902F}"/>
              </a:ext>
            </a:extLst>
          </p:cNvPr>
          <p:cNvSpPr>
            <a:spLocks noGrp="1"/>
          </p:cNvSpPr>
          <p:nvPr>
            <p:ph type="sldNum" sz="quarter" idx="12"/>
          </p:nvPr>
        </p:nvSpPr>
        <p:spPr/>
        <p:txBody>
          <a:bodyPr/>
          <a:lstStyle>
            <a:lvl1pPr>
              <a:defRPr/>
            </a:lvl1pPr>
          </a:lstStyle>
          <a:p>
            <a:fld id="{C46F4353-8D4A-43C4-8B34-D8B66937E53C}" type="slidenum">
              <a:rPr lang="nl-NL" altLang="nl-NL"/>
              <a:pPr/>
              <a:t>‹#›</a:t>
            </a:fld>
            <a:endParaRPr lang="nl-NL" altLang="nl-NL"/>
          </a:p>
        </p:txBody>
      </p:sp>
    </p:spTree>
    <p:extLst>
      <p:ext uri="{BB962C8B-B14F-4D97-AF65-F5344CB8AC3E}">
        <p14:creationId xmlns:p14="http://schemas.microsoft.com/office/powerpoint/2010/main" val="20406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25B15525-B0FA-8539-BF7C-260FDDC7237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B654DF24-FAD5-C4AD-A6B6-54583A2C532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BDD7DD78-BEE0-2DE9-F3C1-652529E75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6D490E-4E3B-4899-A556-A7EBD20E109B}" type="datetimeFigureOut">
              <a:rPr lang="nl-NL"/>
              <a:pPr>
                <a:defRPr/>
              </a:pPr>
              <a:t>9-4-2024</a:t>
            </a:fld>
            <a:endParaRPr lang="nl-NL"/>
          </a:p>
        </p:txBody>
      </p:sp>
      <p:sp>
        <p:nvSpPr>
          <p:cNvPr id="5" name="Tijdelijke aanduiding voor voettekst 4">
            <a:extLst>
              <a:ext uri="{FF2B5EF4-FFF2-40B4-BE49-F238E27FC236}">
                <a16:creationId xmlns:a16="http://schemas.microsoft.com/office/drawing/2014/main" id="{79C02187-5230-92ED-E03B-64ABE359D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C3D91F78-C3A8-905C-9F49-CDDCE4FE22B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F78FEA2-432C-4494-A199-03DACDA1AA9A}" type="slidenum">
              <a:rPr lang="nl-NL" altLang="nl-NL"/>
              <a:pPr/>
              <a:t>‹#›</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Balkenende@nri.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73CDBF-1501-141E-DF66-854B078F29D2}"/>
              </a:ext>
            </a:extLst>
          </p:cNvPr>
          <p:cNvSpPr>
            <a:spLocks noGrp="1"/>
          </p:cNvSpPr>
          <p:nvPr>
            <p:ph type="title"/>
          </p:nvPr>
        </p:nvSpPr>
        <p:spPr>
          <a:xfrm>
            <a:off x="838200" y="365125"/>
            <a:ext cx="10515600" cy="1325563"/>
          </a:xfrm>
        </p:spPr>
        <p:txBody>
          <a:bodyPr>
            <a:normAutofit/>
          </a:bodyPr>
          <a:lstStyle/>
          <a:p>
            <a:r>
              <a:rPr lang="nl-NL" sz="5400"/>
              <a:t>Oscar Balkenende</a:t>
            </a: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A198A9D-84EC-1BE0-A878-92543F91165F}"/>
              </a:ext>
            </a:extLst>
          </p:cNvPr>
          <p:cNvSpPr>
            <a:spLocks noGrp="1"/>
          </p:cNvSpPr>
          <p:nvPr>
            <p:ph idx="1"/>
          </p:nvPr>
        </p:nvSpPr>
        <p:spPr>
          <a:xfrm>
            <a:off x="838200" y="1929384"/>
            <a:ext cx="10515600" cy="4251960"/>
          </a:xfrm>
        </p:spPr>
        <p:txBody>
          <a:bodyPr>
            <a:normAutofit/>
          </a:bodyPr>
          <a:lstStyle/>
          <a:p>
            <a:pPr marL="285750" indent="-285750">
              <a:spcBef>
                <a:spcPts val="1000"/>
              </a:spcBef>
              <a:buFont typeface="Arial" panose="020B0604020202020204" pitchFamily="34" charset="0"/>
              <a:buChar char="•"/>
            </a:pPr>
            <a:r>
              <a:rPr lang="nl-NL" sz="2200"/>
              <a:t>Directeur NRI en Obelisk Boedelbeheer</a:t>
            </a:r>
          </a:p>
          <a:p>
            <a:pPr marL="285750" indent="-285750">
              <a:spcBef>
                <a:spcPts val="1000"/>
              </a:spcBef>
              <a:buFont typeface="Arial" panose="020B0604020202020204" pitchFamily="34" charset="0"/>
              <a:buChar char="•"/>
            </a:pPr>
            <a:r>
              <a:rPr lang="nl-NL" sz="2200"/>
              <a:t>Taxateur</a:t>
            </a:r>
          </a:p>
          <a:p>
            <a:pPr marL="285750" indent="-285750">
              <a:spcBef>
                <a:spcPts val="1000"/>
              </a:spcBef>
              <a:buFont typeface="Arial" panose="020B0604020202020204" pitchFamily="34" charset="0"/>
              <a:buChar char="•"/>
            </a:pPr>
            <a:r>
              <a:rPr lang="nl-NL" sz="2200"/>
              <a:t>Inboedelafwikkelaar</a:t>
            </a:r>
          </a:p>
          <a:p>
            <a:pPr marL="285750" indent="-285750">
              <a:spcBef>
                <a:spcPts val="1000"/>
              </a:spcBef>
              <a:buFont typeface="Arial" panose="020B0604020202020204" pitchFamily="34" charset="0"/>
              <a:buChar char="•"/>
            </a:pPr>
            <a:r>
              <a:rPr lang="nl-NL" sz="2200"/>
              <a:t>Lid Brede Alliantie</a:t>
            </a:r>
          </a:p>
          <a:p>
            <a:pPr marL="285750" indent="-285750">
              <a:spcBef>
                <a:spcPts val="1000"/>
              </a:spcBef>
              <a:buFont typeface="Arial" panose="020B0604020202020204" pitchFamily="34" charset="0"/>
              <a:buChar char="•"/>
            </a:pPr>
            <a:r>
              <a:rPr lang="nl-NL" sz="2200"/>
              <a:t>Initiator Lokale Allianties</a:t>
            </a:r>
          </a:p>
          <a:p>
            <a:pPr marL="285750" indent="-285750">
              <a:spcBef>
                <a:spcPts val="1000"/>
              </a:spcBef>
              <a:buFont typeface="Arial" panose="020B0604020202020204" pitchFamily="34" charset="0"/>
              <a:buChar char="•"/>
            </a:pPr>
            <a:r>
              <a:rPr lang="nl-NL" sz="2200"/>
              <a:t>Thuis Pluis kwartet</a:t>
            </a:r>
          </a:p>
          <a:p>
            <a:pPr marL="285750" indent="-285750">
              <a:spcBef>
                <a:spcPts val="1000"/>
              </a:spcBef>
              <a:buFont typeface="Arial" panose="020B0604020202020204" pitchFamily="34" charset="0"/>
              <a:buChar char="•"/>
            </a:pPr>
            <a:r>
              <a:rPr lang="nl-NL" sz="2200"/>
              <a:t>Oprichter NOVEX</a:t>
            </a:r>
          </a:p>
          <a:p>
            <a:pPr marL="285750" indent="-285750">
              <a:spcBef>
                <a:spcPts val="1000"/>
              </a:spcBef>
              <a:buFont typeface="Arial" panose="020B0604020202020204" pitchFamily="34" charset="0"/>
              <a:buChar char="•"/>
            </a:pPr>
            <a:endParaRPr lang="nl-NL" sz="2200"/>
          </a:p>
        </p:txBody>
      </p:sp>
    </p:spTree>
    <p:extLst>
      <p:ext uri="{BB962C8B-B14F-4D97-AF65-F5344CB8AC3E}">
        <p14:creationId xmlns:p14="http://schemas.microsoft.com/office/powerpoint/2010/main" val="3372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kstvak 2">
            <a:extLst>
              <a:ext uri="{FF2B5EF4-FFF2-40B4-BE49-F238E27FC236}">
                <a16:creationId xmlns:a16="http://schemas.microsoft.com/office/drawing/2014/main" id="{7B2F016E-5FBE-C52E-1C71-2A1C6A29254A}"/>
              </a:ext>
            </a:extLst>
          </p:cNvPr>
          <p:cNvSpPr txBox="1">
            <a:spLocks noChangeArrowheads="1"/>
          </p:cNvSpPr>
          <p:nvPr/>
        </p:nvSpPr>
        <p:spPr bwMode="auto">
          <a:xfrm>
            <a:off x="473075" y="758825"/>
            <a:ext cx="810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3200" b="1" dirty="0"/>
              <a:t>Financieel misbruik ouderen is van alle tijden</a:t>
            </a:r>
          </a:p>
        </p:txBody>
      </p:sp>
      <p:pic>
        <p:nvPicPr>
          <p:cNvPr id="10243" name="Afbeelding 3">
            <a:extLst>
              <a:ext uri="{FF2B5EF4-FFF2-40B4-BE49-F238E27FC236}">
                <a16:creationId xmlns:a16="http://schemas.microsoft.com/office/drawing/2014/main" id="{F50130C9-5D2D-FF81-5E4C-5ADD7CB84A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2225" y="2990850"/>
            <a:ext cx="290195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kstvak 5">
            <a:extLst>
              <a:ext uri="{FF2B5EF4-FFF2-40B4-BE49-F238E27FC236}">
                <a16:creationId xmlns:a16="http://schemas.microsoft.com/office/drawing/2014/main" id="{3DC2661F-B606-CAA4-191F-E90F90B824D8}"/>
              </a:ext>
            </a:extLst>
          </p:cNvPr>
          <p:cNvSpPr txBox="1">
            <a:spLocks noChangeArrowheads="1"/>
          </p:cNvSpPr>
          <p:nvPr/>
        </p:nvSpPr>
        <p:spPr bwMode="auto">
          <a:xfrm>
            <a:off x="473075" y="1377950"/>
            <a:ext cx="113665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dirty="0"/>
              <a:t>Definitie: het misbruik maken van de bezittingen van een oudere, waarbij sprake is van een (</a:t>
            </a:r>
            <a:r>
              <a:rPr lang="nl-NL" altLang="nl-NL" dirty="0" err="1"/>
              <a:t>afhankelijkheids</a:t>
            </a:r>
            <a:r>
              <a:rPr lang="nl-NL" altLang="nl-NL" dirty="0"/>
              <a:t>)relatie tussen de verdachte en de oudere.</a:t>
            </a:r>
          </a:p>
          <a:p>
            <a:pPr eaLnBrk="1" hangingPunct="1">
              <a:lnSpc>
                <a:spcPct val="100000"/>
              </a:lnSpc>
              <a:spcBef>
                <a:spcPct val="0"/>
              </a:spcBef>
              <a:buFontTx/>
              <a:buNone/>
            </a:pPr>
            <a:endParaRPr lang="nl-NL" altLang="nl-NL" sz="1800" dirty="0"/>
          </a:p>
        </p:txBody>
      </p:sp>
      <p:pic>
        <p:nvPicPr>
          <p:cNvPr id="10245" name="Afbeelding 7" descr="Afbeelding met schets, tekening, Menselijk gezicht, illustratie&#10;&#10;Automatisch gegenereerde beschrijving">
            <a:extLst>
              <a:ext uri="{FF2B5EF4-FFF2-40B4-BE49-F238E27FC236}">
                <a16:creationId xmlns:a16="http://schemas.microsoft.com/office/drawing/2014/main" id="{CD32D313-71CC-1B20-50F4-61B0C38CD1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990850"/>
            <a:ext cx="24987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Afbeelding 9" descr="Afbeelding met tekst, schets, Drukkunst, illustratie&#10;&#10;Automatisch gegenereerde beschrijving">
            <a:extLst>
              <a:ext uri="{FF2B5EF4-FFF2-40B4-BE49-F238E27FC236}">
                <a16:creationId xmlns:a16="http://schemas.microsoft.com/office/drawing/2014/main" id="{0A9861DB-F540-499B-0D6D-0D39AF268F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2163" y="2990850"/>
            <a:ext cx="2347912"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kstvak 2">
            <a:extLst>
              <a:ext uri="{FF2B5EF4-FFF2-40B4-BE49-F238E27FC236}">
                <a16:creationId xmlns:a16="http://schemas.microsoft.com/office/drawing/2014/main" id="{A1197780-093C-2DDF-0EF3-5D09E800B130}"/>
              </a:ext>
            </a:extLst>
          </p:cNvPr>
          <p:cNvSpPr txBox="1">
            <a:spLocks noChangeArrowheads="1"/>
          </p:cNvSpPr>
          <p:nvPr/>
        </p:nvSpPr>
        <p:spPr bwMode="auto">
          <a:xfrm>
            <a:off x="8153400" y="1128094"/>
            <a:ext cx="3434180" cy="14152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600"/>
              </a:spcAft>
              <a:buNone/>
            </a:pPr>
            <a:r>
              <a:rPr lang="en-US" altLang="nl-NL" sz="3200" b="1" kern="1200">
                <a:solidFill>
                  <a:schemeClr val="tx1"/>
                </a:solidFill>
                <a:latin typeface="+mj-lt"/>
                <a:ea typeface="+mj-ea"/>
                <a:cs typeface="+mj-cs"/>
              </a:rPr>
              <a:t>Voorbeelden</a:t>
            </a:r>
          </a:p>
        </p:txBody>
      </p:sp>
      <p:sp>
        <p:nvSpPr>
          <p:cNvPr id="11273" name="Rectangle 11272">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Afbeelding 5">
            <a:extLst>
              <a:ext uri="{FF2B5EF4-FFF2-40B4-BE49-F238E27FC236}">
                <a16:creationId xmlns:a16="http://schemas.microsoft.com/office/drawing/2014/main" id="{FAB0FD2C-C054-E3E5-E87A-A65D19A7F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69235" y="1480191"/>
            <a:ext cx="6221895" cy="3904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5" name="Straight Connector 11274">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267" name="Tekstvak 4">
            <a:extLst>
              <a:ext uri="{FF2B5EF4-FFF2-40B4-BE49-F238E27FC236}">
                <a16:creationId xmlns:a16="http://schemas.microsoft.com/office/drawing/2014/main" id="{A07663B7-6D29-B273-E0B3-EE99752B8FBE}"/>
              </a:ext>
            </a:extLst>
          </p:cNvPr>
          <p:cNvSpPr txBox="1">
            <a:spLocks noChangeArrowheads="1"/>
          </p:cNvSpPr>
          <p:nvPr/>
        </p:nvSpPr>
        <p:spPr bwMode="auto">
          <a:xfrm>
            <a:off x="8153400" y="2543364"/>
            <a:ext cx="3434180" cy="35990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228600" eaLnBrk="1" hangingPunct="1">
              <a:spcBef>
                <a:spcPct val="0"/>
              </a:spcBef>
              <a:spcAft>
                <a:spcPts val="600"/>
              </a:spcAft>
            </a:pPr>
            <a:r>
              <a:rPr lang="en-US" altLang="nl-NL" sz="1400" dirty="0" err="1">
                <a:latin typeface="+mn-lt"/>
                <a:cs typeface="+mn-cs"/>
              </a:rPr>
              <a:t>Onthouden</a:t>
            </a:r>
            <a:r>
              <a:rPr lang="en-US" altLang="nl-NL" sz="1400" dirty="0">
                <a:latin typeface="+mn-lt"/>
                <a:cs typeface="+mn-cs"/>
              </a:rPr>
              <a:t> van </a:t>
            </a:r>
            <a:r>
              <a:rPr lang="en-US" altLang="nl-NL" sz="1400" dirty="0" err="1">
                <a:latin typeface="+mn-lt"/>
                <a:cs typeface="+mn-cs"/>
              </a:rPr>
              <a:t>hulp</a:t>
            </a:r>
            <a:r>
              <a:rPr lang="en-US" altLang="nl-NL" sz="1400" dirty="0">
                <a:latin typeface="+mn-lt"/>
                <a:cs typeface="+mn-cs"/>
              </a:rPr>
              <a:t> en </a:t>
            </a:r>
            <a:r>
              <a:rPr lang="en-US" altLang="nl-NL" sz="1400" dirty="0" err="1">
                <a:latin typeface="+mn-lt"/>
                <a:cs typeface="+mn-cs"/>
              </a:rPr>
              <a:t>hulpmiddelen</a:t>
            </a:r>
            <a:endParaRPr lang="en-US" altLang="nl-NL" sz="1400" dirty="0">
              <a:latin typeface="+mn-lt"/>
              <a:cs typeface="+mn-cs"/>
            </a:endParaRPr>
          </a:p>
          <a:p>
            <a:pPr indent="-228600" eaLnBrk="1" hangingPunct="1">
              <a:spcBef>
                <a:spcPct val="0"/>
              </a:spcBef>
              <a:spcAft>
                <a:spcPts val="600"/>
              </a:spcAft>
            </a:pPr>
            <a:r>
              <a:rPr lang="en-US" altLang="nl-NL" sz="1400" dirty="0">
                <a:latin typeface="+mn-lt"/>
                <a:cs typeface="+mn-cs"/>
              </a:rPr>
              <a:t>Misbruik van </a:t>
            </a:r>
            <a:r>
              <a:rPr lang="en-US" altLang="nl-NL" sz="1400" dirty="0" err="1">
                <a:latin typeface="+mn-lt"/>
                <a:cs typeface="+mn-cs"/>
              </a:rPr>
              <a:t>persoonsgebonden</a:t>
            </a:r>
            <a:r>
              <a:rPr lang="en-US" altLang="nl-NL" sz="1400" dirty="0">
                <a:latin typeface="+mn-lt"/>
                <a:cs typeface="+mn-cs"/>
              </a:rPr>
              <a:t> budget</a:t>
            </a:r>
          </a:p>
          <a:p>
            <a:pPr indent="-228600" eaLnBrk="1" hangingPunct="1">
              <a:spcBef>
                <a:spcPct val="0"/>
              </a:spcBef>
              <a:spcAft>
                <a:spcPts val="600"/>
              </a:spcAft>
            </a:pPr>
            <a:r>
              <a:rPr lang="en-US" altLang="nl-NL" sz="1400" dirty="0">
                <a:latin typeface="+mn-lt"/>
                <a:cs typeface="+mn-cs"/>
              </a:rPr>
              <a:t>Koop op naam van </a:t>
            </a:r>
            <a:r>
              <a:rPr lang="en-US" altLang="nl-NL" sz="1400" dirty="0" err="1">
                <a:latin typeface="+mn-lt"/>
                <a:cs typeface="+mn-cs"/>
              </a:rPr>
              <a:t>slachtoffer</a:t>
            </a:r>
            <a:r>
              <a:rPr lang="en-US" altLang="nl-NL" sz="1400" dirty="0">
                <a:latin typeface="+mn-lt"/>
                <a:cs typeface="+mn-cs"/>
              </a:rPr>
              <a:t> </a:t>
            </a:r>
          </a:p>
          <a:p>
            <a:pPr indent="-228600" eaLnBrk="1" hangingPunct="1">
              <a:spcBef>
                <a:spcPct val="0"/>
              </a:spcBef>
              <a:spcAft>
                <a:spcPts val="600"/>
              </a:spcAft>
            </a:pPr>
            <a:r>
              <a:rPr lang="en-US" altLang="nl-NL" sz="1400" dirty="0">
                <a:latin typeface="+mn-lt"/>
                <a:cs typeface="+mn-cs"/>
              </a:rPr>
              <a:t>Financieel </a:t>
            </a:r>
            <a:r>
              <a:rPr lang="en-US" altLang="nl-NL" sz="1400" dirty="0" err="1">
                <a:latin typeface="+mn-lt"/>
                <a:cs typeface="+mn-cs"/>
              </a:rPr>
              <a:t>kort</a:t>
            </a:r>
            <a:r>
              <a:rPr lang="en-US" altLang="nl-NL" sz="1400" dirty="0">
                <a:latin typeface="+mn-lt"/>
                <a:cs typeface="+mn-cs"/>
              </a:rPr>
              <a:t> </a:t>
            </a:r>
            <a:r>
              <a:rPr lang="en-US" altLang="nl-NL" sz="1400" dirty="0" err="1">
                <a:latin typeface="+mn-lt"/>
                <a:cs typeface="+mn-cs"/>
              </a:rPr>
              <a:t>houden</a:t>
            </a:r>
            <a:r>
              <a:rPr lang="en-US" altLang="nl-NL" sz="1400" dirty="0">
                <a:latin typeface="+mn-lt"/>
                <a:cs typeface="+mn-cs"/>
              </a:rPr>
              <a:t> </a:t>
            </a:r>
          </a:p>
          <a:p>
            <a:pPr indent="-228600" eaLnBrk="1" hangingPunct="1">
              <a:spcBef>
                <a:spcPct val="0"/>
              </a:spcBef>
              <a:spcAft>
                <a:spcPts val="600"/>
              </a:spcAft>
            </a:pPr>
            <a:r>
              <a:rPr lang="en-US" altLang="nl-NL" sz="1400" dirty="0">
                <a:latin typeface="+mn-lt"/>
                <a:cs typeface="+mn-cs"/>
              </a:rPr>
              <a:t>Verkoop van </a:t>
            </a:r>
            <a:r>
              <a:rPr lang="en-US" altLang="nl-NL" sz="1400" dirty="0" err="1">
                <a:latin typeface="+mn-lt"/>
                <a:cs typeface="+mn-cs"/>
              </a:rPr>
              <a:t>eigendommen</a:t>
            </a:r>
            <a:r>
              <a:rPr lang="en-US" altLang="nl-NL" sz="1400" dirty="0">
                <a:latin typeface="+mn-lt"/>
                <a:cs typeface="+mn-cs"/>
              </a:rPr>
              <a:t> </a:t>
            </a:r>
          </a:p>
          <a:p>
            <a:pPr indent="-228600" eaLnBrk="1" hangingPunct="1">
              <a:spcBef>
                <a:spcPct val="0"/>
              </a:spcBef>
              <a:spcAft>
                <a:spcPts val="600"/>
              </a:spcAft>
            </a:pPr>
            <a:r>
              <a:rPr lang="en-US" altLang="nl-NL" sz="1400" dirty="0" err="1">
                <a:latin typeface="+mn-lt"/>
                <a:cs typeface="+mn-cs"/>
              </a:rPr>
              <a:t>Overschrijven</a:t>
            </a:r>
            <a:r>
              <a:rPr lang="en-US" altLang="nl-NL" sz="1400" dirty="0">
                <a:latin typeface="+mn-lt"/>
                <a:cs typeface="+mn-cs"/>
              </a:rPr>
              <a:t> </a:t>
            </a:r>
            <a:r>
              <a:rPr lang="en-US" altLang="nl-NL" sz="1400" dirty="0" err="1">
                <a:latin typeface="+mn-lt"/>
                <a:cs typeface="+mn-cs"/>
              </a:rPr>
              <a:t>registergoed</a:t>
            </a:r>
            <a:endParaRPr lang="en-US" altLang="nl-NL" sz="1400" dirty="0">
              <a:latin typeface="+mn-lt"/>
              <a:cs typeface="+mn-cs"/>
            </a:endParaRPr>
          </a:p>
          <a:p>
            <a:pPr indent="-228600" eaLnBrk="1" hangingPunct="1">
              <a:spcBef>
                <a:spcPct val="0"/>
              </a:spcBef>
              <a:spcAft>
                <a:spcPts val="600"/>
              </a:spcAft>
            </a:pPr>
            <a:r>
              <a:rPr lang="en-US" altLang="nl-NL" sz="1400" dirty="0">
                <a:latin typeface="+mn-lt"/>
                <a:cs typeface="+mn-cs"/>
              </a:rPr>
              <a:t>Misbruik van </a:t>
            </a:r>
            <a:r>
              <a:rPr lang="en-US" altLang="nl-NL" sz="1400" dirty="0" err="1">
                <a:latin typeface="+mn-lt"/>
                <a:cs typeface="+mn-cs"/>
              </a:rPr>
              <a:t>bevoegdheden</a:t>
            </a:r>
            <a:r>
              <a:rPr lang="en-US" altLang="nl-NL" sz="1400" dirty="0">
                <a:latin typeface="+mn-lt"/>
                <a:cs typeface="+mn-cs"/>
              </a:rPr>
              <a:t> </a:t>
            </a:r>
          </a:p>
          <a:p>
            <a:pPr indent="-228600" eaLnBrk="1" hangingPunct="1">
              <a:spcBef>
                <a:spcPct val="0"/>
              </a:spcBef>
              <a:spcAft>
                <a:spcPts val="600"/>
              </a:spcAft>
            </a:pPr>
            <a:r>
              <a:rPr lang="en-US" altLang="nl-NL" sz="1400" dirty="0">
                <a:latin typeface="+mn-lt"/>
                <a:cs typeface="+mn-cs"/>
              </a:rPr>
              <a:t>Misbruik van </a:t>
            </a:r>
            <a:r>
              <a:rPr lang="en-US" altLang="nl-NL" sz="1400" dirty="0" err="1">
                <a:latin typeface="+mn-lt"/>
                <a:cs typeface="+mn-cs"/>
              </a:rPr>
              <a:t>pinpas</a:t>
            </a:r>
            <a:r>
              <a:rPr lang="en-US" altLang="nl-NL" sz="1400" dirty="0">
                <a:latin typeface="+mn-lt"/>
                <a:cs typeface="+mn-cs"/>
              </a:rPr>
              <a:t> en/of </a:t>
            </a:r>
            <a:r>
              <a:rPr lang="en-US" altLang="nl-NL" sz="1400" dirty="0" err="1">
                <a:latin typeface="+mn-lt"/>
                <a:cs typeface="+mn-cs"/>
              </a:rPr>
              <a:t>rekeningen</a:t>
            </a:r>
            <a:r>
              <a:rPr lang="en-US" altLang="nl-NL" sz="1400" dirty="0">
                <a:latin typeface="+mn-lt"/>
                <a:cs typeface="+mn-cs"/>
              </a:rPr>
              <a:t> </a:t>
            </a:r>
          </a:p>
          <a:p>
            <a:pPr indent="-228600" eaLnBrk="1" hangingPunct="1">
              <a:spcBef>
                <a:spcPct val="0"/>
              </a:spcBef>
              <a:spcAft>
                <a:spcPts val="600"/>
              </a:spcAft>
            </a:pPr>
            <a:r>
              <a:rPr lang="en-US" altLang="nl-NL" sz="1400" dirty="0" err="1">
                <a:latin typeface="+mn-lt"/>
                <a:cs typeface="+mn-cs"/>
              </a:rPr>
              <a:t>Wegnemen</a:t>
            </a:r>
            <a:r>
              <a:rPr lang="en-US" altLang="nl-NL" sz="1400" dirty="0">
                <a:latin typeface="+mn-lt"/>
                <a:cs typeface="+mn-cs"/>
              </a:rPr>
              <a:t> van geld, </a:t>
            </a:r>
            <a:r>
              <a:rPr lang="en-US" altLang="nl-NL" sz="1400" dirty="0" err="1">
                <a:latin typeface="+mn-lt"/>
                <a:cs typeface="+mn-cs"/>
              </a:rPr>
              <a:t>sieraden</a:t>
            </a:r>
            <a:r>
              <a:rPr lang="en-US" altLang="nl-NL" sz="1400" dirty="0">
                <a:latin typeface="+mn-lt"/>
                <a:cs typeface="+mn-cs"/>
              </a:rPr>
              <a:t> en </a:t>
            </a:r>
            <a:r>
              <a:rPr lang="en-US" altLang="nl-NL" sz="1400" dirty="0" err="1">
                <a:latin typeface="+mn-lt"/>
                <a:cs typeface="+mn-cs"/>
              </a:rPr>
              <a:t>goederen</a:t>
            </a:r>
            <a:r>
              <a:rPr lang="en-US" altLang="nl-NL" sz="1400" dirty="0">
                <a:latin typeface="+mn-lt"/>
                <a:cs typeface="+mn-cs"/>
              </a:rPr>
              <a:t> </a:t>
            </a:r>
          </a:p>
          <a:p>
            <a:pPr indent="-228600" eaLnBrk="1" hangingPunct="1">
              <a:spcBef>
                <a:spcPct val="0"/>
              </a:spcBef>
              <a:spcAft>
                <a:spcPts val="600"/>
              </a:spcAft>
            </a:pPr>
            <a:r>
              <a:rPr lang="en-US" altLang="nl-NL" sz="1400" dirty="0" err="1">
                <a:latin typeface="+mn-lt"/>
                <a:cs typeface="+mn-cs"/>
              </a:rPr>
              <a:t>Gedwongen</a:t>
            </a:r>
            <a:r>
              <a:rPr lang="en-US" altLang="nl-NL" sz="1400" dirty="0">
                <a:latin typeface="+mn-lt"/>
                <a:cs typeface="+mn-cs"/>
              </a:rPr>
              <a:t> </a:t>
            </a:r>
            <a:r>
              <a:rPr lang="en-US" altLang="nl-NL" sz="1400" dirty="0" err="1">
                <a:latin typeface="+mn-lt"/>
                <a:cs typeface="+mn-cs"/>
              </a:rPr>
              <a:t>testamentwijziging</a:t>
            </a:r>
            <a:r>
              <a:rPr lang="en-US" altLang="nl-NL" sz="1400" dirty="0">
                <a:latin typeface="+mn-lt"/>
                <a:cs typeface="+mn-cs"/>
              </a:rPr>
              <a:t> of </a:t>
            </a:r>
            <a:r>
              <a:rPr lang="en-US" altLang="nl-NL" sz="1400" dirty="0" err="1">
                <a:latin typeface="+mn-lt"/>
                <a:cs typeface="+mn-cs"/>
              </a:rPr>
              <a:t>wilsbeschikking</a:t>
            </a:r>
            <a:r>
              <a:rPr lang="en-US" altLang="nl-NL" sz="1400" dirty="0">
                <a:latin typeface="+mn-lt"/>
                <a:cs typeface="+mn-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vak 4">
            <a:extLst>
              <a:ext uri="{FF2B5EF4-FFF2-40B4-BE49-F238E27FC236}">
                <a16:creationId xmlns:a16="http://schemas.microsoft.com/office/drawing/2014/main" id="{5F572408-A2C3-53EF-5992-90982C81C571}"/>
              </a:ext>
            </a:extLst>
          </p:cNvPr>
          <p:cNvSpPr txBox="1">
            <a:spLocks noChangeArrowheads="1"/>
          </p:cNvSpPr>
          <p:nvPr/>
        </p:nvSpPr>
        <p:spPr bwMode="auto">
          <a:xfrm>
            <a:off x="922338" y="1173163"/>
            <a:ext cx="4340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q"/>
            </a:pPr>
            <a:r>
              <a:rPr lang="nl-NL" altLang="nl-NL" sz="2400"/>
              <a:t>80% is vrouw</a:t>
            </a:r>
          </a:p>
          <a:p>
            <a:pPr eaLnBrk="1" hangingPunct="1">
              <a:lnSpc>
                <a:spcPct val="100000"/>
              </a:lnSpc>
              <a:spcBef>
                <a:spcPct val="0"/>
              </a:spcBef>
              <a:buFont typeface="Wingdings" panose="05000000000000000000" pitchFamily="2" charset="2"/>
              <a:buChar char="q"/>
            </a:pPr>
            <a:r>
              <a:rPr lang="nl-NL" altLang="nl-NL" sz="2400"/>
              <a:t>Veelal 80-plusser</a:t>
            </a:r>
          </a:p>
          <a:p>
            <a:pPr eaLnBrk="1" hangingPunct="1">
              <a:lnSpc>
                <a:spcPct val="100000"/>
              </a:lnSpc>
              <a:spcBef>
                <a:spcPct val="0"/>
              </a:spcBef>
              <a:buFont typeface="Wingdings" panose="05000000000000000000" pitchFamily="2" charset="2"/>
              <a:buChar char="q"/>
            </a:pPr>
            <a:r>
              <a:rPr lang="nl-NL" altLang="nl-NL" sz="2400"/>
              <a:t>Eenzaamheid</a:t>
            </a:r>
          </a:p>
          <a:p>
            <a:pPr eaLnBrk="1" hangingPunct="1">
              <a:lnSpc>
                <a:spcPct val="100000"/>
              </a:lnSpc>
              <a:spcBef>
                <a:spcPct val="0"/>
              </a:spcBef>
              <a:buFont typeface="Wingdings" panose="05000000000000000000" pitchFamily="2" charset="2"/>
              <a:buChar char="q"/>
            </a:pPr>
            <a:r>
              <a:rPr lang="nl-NL" altLang="nl-NL" sz="2400"/>
              <a:t>Onwetendheid, rolverandering</a:t>
            </a:r>
          </a:p>
          <a:p>
            <a:pPr eaLnBrk="1" hangingPunct="1">
              <a:lnSpc>
                <a:spcPct val="100000"/>
              </a:lnSpc>
              <a:spcBef>
                <a:spcPct val="0"/>
              </a:spcBef>
              <a:buFont typeface="Wingdings" panose="05000000000000000000" pitchFamily="2" charset="2"/>
              <a:buChar char="q"/>
            </a:pPr>
            <a:r>
              <a:rPr lang="nl-NL" altLang="nl-NL" sz="2400"/>
              <a:t>Lichamelijke beperkingen</a:t>
            </a:r>
          </a:p>
          <a:p>
            <a:pPr eaLnBrk="1" hangingPunct="1">
              <a:lnSpc>
                <a:spcPct val="100000"/>
              </a:lnSpc>
              <a:spcBef>
                <a:spcPct val="0"/>
              </a:spcBef>
              <a:buFont typeface="Wingdings" panose="05000000000000000000" pitchFamily="2" charset="2"/>
              <a:buChar char="q"/>
            </a:pPr>
            <a:r>
              <a:rPr lang="nl-NL" altLang="nl-NL" sz="2400"/>
              <a:t>Mentale beperkingen</a:t>
            </a:r>
          </a:p>
          <a:p>
            <a:pPr eaLnBrk="1" hangingPunct="1">
              <a:lnSpc>
                <a:spcPct val="100000"/>
              </a:lnSpc>
              <a:spcBef>
                <a:spcPct val="0"/>
              </a:spcBef>
              <a:buFont typeface="Wingdings" panose="05000000000000000000" pitchFamily="2" charset="2"/>
              <a:buChar char="q"/>
            </a:pPr>
            <a:r>
              <a:rPr lang="nl-NL" altLang="nl-NL" sz="2400"/>
              <a:t>Financiële omstandigheden</a:t>
            </a:r>
          </a:p>
          <a:p>
            <a:pPr eaLnBrk="1" hangingPunct="1">
              <a:lnSpc>
                <a:spcPct val="100000"/>
              </a:lnSpc>
              <a:spcBef>
                <a:spcPct val="0"/>
              </a:spcBef>
              <a:buFont typeface="Wingdings" panose="05000000000000000000" pitchFamily="2" charset="2"/>
              <a:buChar char="q"/>
            </a:pPr>
            <a:r>
              <a:rPr lang="nl-NL" altLang="nl-NL" sz="2400"/>
              <a:t>Sociale omstandigheden</a:t>
            </a:r>
          </a:p>
        </p:txBody>
      </p:sp>
      <p:sp>
        <p:nvSpPr>
          <p:cNvPr id="12291" name="Tekstvak 6">
            <a:extLst>
              <a:ext uri="{FF2B5EF4-FFF2-40B4-BE49-F238E27FC236}">
                <a16:creationId xmlns:a16="http://schemas.microsoft.com/office/drawing/2014/main" id="{61042C48-705F-F744-DA01-949A7FB32EDF}"/>
              </a:ext>
            </a:extLst>
          </p:cNvPr>
          <p:cNvSpPr txBox="1">
            <a:spLocks noChangeArrowheads="1"/>
          </p:cNvSpPr>
          <p:nvPr/>
        </p:nvSpPr>
        <p:spPr bwMode="auto">
          <a:xfrm>
            <a:off x="5341938" y="1173163"/>
            <a:ext cx="6705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q"/>
            </a:pPr>
            <a:r>
              <a:rPr lang="nl-NL" altLang="nl-NL" sz="2300" dirty="0"/>
              <a:t>Depressieve, angstige of verwarde cliënt</a:t>
            </a:r>
          </a:p>
          <a:p>
            <a:pPr eaLnBrk="1" hangingPunct="1">
              <a:lnSpc>
                <a:spcPct val="100000"/>
              </a:lnSpc>
              <a:spcBef>
                <a:spcPct val="0"/>
              </a:spcBef>
              <a:buFont typeface="Wingdings" panose="05000000000000000000" pitchFamily="2" charset="2"/>
              <a:buChar char="q"/>
            </a:pPr>
            <a:r>
              <a:rPr lang="nl-NL" altLang="nl-NL" sz="2300" dirty="0"/>
              <a:t>Cliënt ‘van slag’/ angstig … voor/na bezoek</a:t>
            </a:r>
          </a:p>
          <a:p>
            <a:pPr eaLnBrk="1" hangingPunct="1">
              <a:lnSpc>
                <a:spcPct val="100000"/>
              </a:lnSpc>
              <a:spcBef>
                <a:spcPct val="0"/>
              </a:spcBef>
              <a:buFont typeface="Wingdings" panose="05000000000000000000" pitchFamily="2" charset="2"/>
              <a:buChar char="q"/>
            </a:pPr>
            <a:r>
              <a:rPr lang="nl-NL" altLang="nl-NL" sz="2300" dirty="0"/>
              <a:t>Een cliënt niet alleen te spreken krijgen </a:t>
            </a:r>
          </a:p>
          <a:p>
            <a:pPr eaLnBrk="1" hangingPunct="1">
              <a:lnSpc>
                <a:spcPct val="100000"/>
              </a:lnSpc>
              <a:spcBef>
                <a:spcPct val="0"/>
              </a:spcBef>
              <a:buFont typeface="Wingdings" panose="05000000000000000000" pitchFamily="2" charset="2"/>
              <a:buChar char="q"/>
            </a:pPr>
            <a:r>
              <a:rPr lang="nl-NL" altLang="nl-NL" sz="2300" dirty="0"/>
              <a:t>Geldgebrek voor basale levensbehoeften </a:t>
            </a:r>
          </a:p>
          <a:p>
            <a:pPr eaLnBrk="1" hangingPunct="1">
              <a:lnSpc>
                <a:spcPct val="100000"/>
              </a:lnSpc>
              <a:spcBef>
                <a:spcPct val="0"/>
              </a:spcBef>
              <a:buFont typeface="Wingdings" panose="05000000000000000000" pitchFamily="2" charset="2"/>
              <a:buChar char="q"/>
            </a:pPr>
            <a:r>
              <a:rPr lang="nl-NL" altLang="nl-NL" sz="2300" dirty="0"/>
              <a:t>Ontbreken of ‘kwijtraken’ van contanten of bankpas </a:t>
            </a:r>
          </a:p>
          <a:p>
            <a:pPr eaLnBrk="1" hangingPunct="1">
              <a:lnSpc>
                <a:spcPct val="100000"/>
              </a:lnSpc>
              <a:spcBef>
                <a:spcPct val="0"/>
              </a:spcBef>
              <a:buFont typeface="Wingdings" panose="05000000000000000000" pitchFamily="2" charset="2"/>
              <a:buChar char="q"/>
            </a:pPr>
            <a:r>
              <a:rPr lang="nl-NL" altLang="nl-NL" sz="2300" dirty="0"/>
              <a:t>Opeens familie / ‘oude’ bekenden over de vloer</a:t>
            </a:r>
          </a:p>
          <a:p>
            <a:pPr eaLnBrk="1" hangingPunct="1">
              <a:lnSpc>
                <a:spcPct val="100000"/>
              </a:lnSpc>
              <a:spcBef>
                <a:spcPct val="0"/>
              </a:spcBef>
              <a:buFont typeface="Wingdings" panose="05000000000000000000" pitchFamily="2" charset="2"/>
              <a:buChar char="q"/>
            </a:pPr>
            <a:r>
              <a:rPr lang="nl-NL" altLang="nl-NL" sz="2300" dirty="0"/>
              <a:t>Verdwijnen van goederen en/of waardevolle spullen als sieraden, tafelzilver, schilderijen, etc.</a:t>
            </a:r>
          </a:p>
          <a:p>
            <a:pPr eaLnBrk="1" hangingPunct="1">
              <a:lnSpc>
                <a:spcPct val="100000"/>
              </a:lnSpc>
              <a:spcBef>
                <a:spcPct val="0"/>
              </a:spcBef>
              <a:buFont typeface="Wingdings" panose="05000000000000000000" pitchFamily="2" charset="2"/>
              <a:buChar char="q"/>
            </a:pPr>
            <a:r>
              <a:rPr lang="nl-NL" altLang="nl-NL" sz="2300" dirty="0"/>
              <a:t>Er ontstaan betaalachterstanden </a:t>
            </a:r>
          </a:p>
          <a:p>
            <a:pPr eaLnBrk="1" hangingPunct="1">
              <a:lnSpc>
                <a:spcPct val="100000"/>
              </a:lnSpc>
              <a:spcBef>
                <a:spcPct val="0"/>
              </a:spcBef>
              <a:buFont typeface="Wingdings" panose="05000000000000000000" pitchFamily="2" charset="2"/>
              <a:buChar char="q"/>
            </a:pPr>
            <a:r>
              <a:rPr lang="nl-NL" altLang="nl-NL" sz="2300" dirty="0"/>
              <a:t>Geen informatie (meer) mogen, kunnen of willen geven over financiële situatie</a:t>
            </a:r>
          </a:p>
          <a:p>
            <a:pPr eaLnBrk="1" hangingPunct="1">
              <a:lnSpc>
                <a:spcPct val="100000"/>
              </a:lnSpc>
              <a:spcBef>
                <a:spcPct val="0"/>
              </a:spcBef>
              <a:buFont typeface="Wingdings" panose="05000000000000000000" pitchFamily="2" charset="2"/>
              <a:buChar char="q"/>
            </a:pPr>
            <a:r>
              <a:rPr lang="nl-NL" altLang="nl-NL" sz="2300" dirty="0"/>
              <a:t>Notaris van buiten de regio</a:t>
            </a:r>
          </a:p>
        </p:txBody>
      </p:sp>
      <p:sp>
        <p:nvSpPr>
          <p:cNvPr id="12292" name="Tekstvak 8">
            <a:extLst>
              <a:ext uri="{FF2B5EF4-FFF2-40B4-BE49-F238E27FC236}">
                <a16:creationId xmlns:a16="http://schemas.microsoft.com/office/drawing/2014/main" id="{85154E26-6481-199A-D3D5-F98FE99AA05F}"/>
              </a:ext>
            </a:extLst>
          </p:cNvPr>
          <p:cNvSpPr txBox="1">
            <a:spLocks noChangeArrowheads="1"/>
          </p:cNvSpPr>
          <p:nvPr/>
        </p:nvSpPr>
        <p:spPr bwMode="auto">
          <a:xfrm>
            <a:off x="922338" y="398463"/>
            <a:ext cx="8839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3200" b="1"/>
              <a:t>Risicofactoren           	          Signalen</a:t>
            </a:r>
          </a:p>
        </p:txBody>
      </p:sp>
      <p:pic>
        <p:nvPicPr>
          <p:cNvPr id="12293" name="Afbeelding 9">
            <a:extLst>
              <a:ext uri="{FF2B5EF4-FFF2-40B4-BE49-F238E27FC236}">
                <a16:creationId xmlns:a16="http://schemas.microsoft.com/office/drawing/2014/main" id="{A5143946-ACA6-094B-B3EE-A4C05B3EEE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2338" y="5286375"/>
            <a:ext cx="40989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Afbeelding 10">
            <a:extLst>
              <a:ext uri="{FF2B5EF4-FFF2-40B4-BE49-F238E27FC236}">
                <a16:creationId xmlns:a16="http://schemas.microsoft.com/office/drawing/2014/main" id="{270EF821-ED1F-6C88-ADC1-DA7067D83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338" y="4378325"/>
            <a:ext cx="40989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2BE60-41A6-A9FA-4326-C7FBF9FA6B64}"/>
              </a:ext>
            </a:extLst>
          </p:cNvPr>
          <p:cNvSpPr>
            <a:spLocks noGrp="1"/>
          </p:cNvSpPr>
          <p:nvPr>
            <p:ph type="title"/>
          </p:nvPr>
        </p:nvSpPr>
        <p:spPr>
          <a:xfrm>
            <a:off x="425450" y="427038"/>
            <a:ext cx="10515600" cy="1325562"/>
          </a:xfrm>
        </p:spPr>
        <p:txBody>
          <a:bodyPr rtlCol="0">
            <a:normAutofit/>
          </a:bodyPr>
          <a:lstStyle/>
          <a:p>
            <a:pPr eaLnBrk="1" fontAlgn="auto" hangingPunct="1">
              <a:spcAft>
                <a:spcPts val="0"/>
              </a:spcAft>
              <a:defRPr/>
            </a:pPr>
            <a:r>
              <a:rPr lang="nl-NL" sz="3200" b="1" dirty="0">
                <a:latin typeface="+mn-lt"/>
              </a:rPr>
              <a:t>Van sociale cohesie naar professionele cohesie</a:t>
            </a:r>
            <a:br>
              <a:rPr lang="nl-NL" sz="3200" b="1" dirty="0">
                <a:latin typeface="+mn-lt"/>
              </a:rPr>
            </a:br>
            <a:endParaRPr lang="nl-NL" sz="3200" b="1" dirty="0">
              <a:latin typeface="+mn-lt"/>
            </a:endParaRPr>
          </a:p>
        </p:txBody>
      </p:sp>
      <p:sp>
        <p:nvSpPr>
          <p:cNvPr id="5" name="Tijdelijke aanduiding voor inhoud 4">
            <a:extLst>
              <a:ext uri="{FF2B5EF4-FFF2-40B4-BE49-F238E27FC236}">
                <a16:creationId xmlns:a16="http://schemas.microsoft.com/office/drawing/2014/main" id="{A32AD1BA-CB0C-5743-B81E-EC33EADCCF6D}"/>
              </a:ext>
            </a:extLst>
          </p:cNvPr>
          <p:cNvSpPr>
            <a:spLocks noGrp="1"/>
          </p:cNvSpPr>
          <p:nvPr>
            <p:ph idx="1"/>
          </p:nvPr>
        </p:nvSpPr>
        <p:spPr>
          <a:xfrm>
            <a:off x="425450" y="2667000"/>
            <a:ext cx="11645900" cy="922338"/>
          </a:xfrm>
        </p:spPr>
        <p:txBody>
          <a:bodyPr rtlCol="0">
            <a:normAutofit/>
          </a:bodyPr>
          <a:lstStyle/>
          <a:p>
            <a:pPr eaLnBrk="1" fontAlgn="auto" hangingPunct="1">
              <a:spcAft>
                <a:spcPts val="0"/>
              </a:spcAft>
              <a:buFont typeface="Wingdings" panose="05000000000000000000" pitchFamily="2" charset="2"/>
              <a:buChar char="q"/>
              <a:defRPr/>
            </a:pPr>
            <a:r>
              <a:rPr lang="nl-NL" sz="2300" dirty="0"/>
              <a:t> Zorgverleners signaleren financieel misbruik, maar dat is niet hun deskundigheid</a:t>
            </a:r>
          </a:p>
          <a:p>
            <a:pPr eaLnBrk="1" fontAlgn="auto" hangingPunct="1">
              <a:spcAft>
                <a:spcPts val="0"/>
              </a:spcAft>
              <a:buFont typeface="Wingdings" panose="05000000000000000000" pitchFamily="2" charset="2"/>
              <a:buChar char="q"/>
              <a:defRPr/>
            </a:pPr>
            <a:r>
              <a:rPr lang="nl-NL" sz="2300" dirty="0"/>
              <a:t> Juridische en financiële dienstverleners hebben een niet pluis gevoel bij de zorg</a:t>
            </a:r>
          </a:p>
          <a:p>
            <a:pPr eaLnBrk="1" fontAlgn="auto" hangingPunct="1">
              <a:spcAft>
                <a:spcPts val="0"/>
              </a:spcAft>
              <a:buFont typeface="Wingdings" panose="05000000000000000000" pitchFamily="2" charset="2"/>
              <a:buChar char="q"/>
              <a:defRPr/>
            </a:pPr>
            <a:endParaRPr lang="nl-NL" sz="2300" dirty="0"/>
          </a:p>
          <a:p>
            <a:pPr marL="0" indent="0" eaLnBrk="1" fontAlgn="auto" hangingPunct="1">
              <a:spcAft>
                <a:spcPts val="0"/>
              </a:spcAft>
              <a:buFont typeface="Arial" panose="020B0604020202020204" pitchFamily="34" charset="0"/>
              <a:buNone/>
              <a:defRPr/>
            </a:pPr>
            <a:endParaRPr lang="nl-NL" sz="2300" dirty="0"/>
          </a:p>
        </p:txBody>
      </p:sp>
      <p:sp>
        <p:nvSpPr>
          <p:cNvPr id="13316" name="Tekstvak 8">
            <a:extLst>
              <a:ext uri="{FF2B5EF4-FFF2-40B4-BE49-F238E27FC236}">
                <a16:creationId xmlns:a16="http://schemas.microsoft.com/office/drawing/2014/main" id="{4B3578BD-8FDF-5744-A078-717D1134231C}"/>
              </a:ext>
            </a:extLst>
          </p:cNvPr>
          <p:cNvSpPr txBox="1">
            <a:spLocks noChangeArrowheads="1"/>
          </p:cNvSpPr>
          <p:nvPr/>
        </p:nvSpPr>
        <p:spPr bwMode="auto">
          <a:xfrm>
            <a:off x="425450" y="3906838"/>
            <a:ext cx="113411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300" dirty="0"/>
              <a:t>Alternatief vangnet organiseren door het verbinden van zakelijke dienstverleners, publieke organisaties en zorgprofessionals. Hierdoor kunnen zij vanuit hun expertise kennis delen en adviseren bij casuïstiek. Zo kunnen signalen eerder worden opgevangen en kunnen misstanden met kwetsbare mensen en ouderen in het bijzonder worden voorkomen en sneller worden aangepakt. </a:t>
            </a:r>
          </a:p>
          <a:p>
            <a:pPr eaLnBrk="1" hangingPunct="1">
              <a:lnSpc>
                <a:spcPct val="100000"/>
              </a:lnSpc>
              <a:spcBef>
                <a:spcPct val="0"/>
              </a:spcBef>
              <a:buFontTx/>
              <a:buNone/>
            </a:pPr>
            <a:endParaRPr lang="nl-NL" altLang="nl-NL" sz="2300" dirty="0"/>
          </a:p>
          <a:p>
            <a:pPr eaLnBrk="1" hangingPunct="1">
              <a:lnSpc>
                <a:spcPct val="100000"/>
              </a:lnSpc>
              <a:spcBef>
                <a:spcPct val="0"/>
              </a:spcBef>
              <a:buFontTx/>
              <a:buNone/>
            </a:pPr>
            <a:r>
              <a:rPr lang="nl-NL" altLang="nl-NL" sz="2300" dirty="0"/>
              <a:t> </a:t>
            </a:r>
          </a:p>
        </p:txBody>
      </p:sp>
      <p:sp>
        <p:nvSpPr>
          <p:cNvPr id="13317" name="Tekstvak 10">
            <a:extLst>
              <a:ext uri="{FF2B5EF4-FFF2-40B4-BE49-F238E27FC236}">
                <a16:creationId xmlns:a16="http://schemas.microsoft.com/office/drawing/2014/main" id="{AF24B41C-1420-DF1F-834F-A0B043BA0331}"/>
              </a:ext>
            </a:extLst>
          </p:cNvPr>
          <p:cNvSpPr txBox="1">
            <a:spLocks noChangeArrowheads="1"/>
          </p:cNvSpPr>
          <p:nvPr/>
        </p:nvSpPr>
        <p:spPr bwMode="auto">
          <a:xfrm>
            <a:off x="425450" y="1265238"/>
            <a:ext cx="111887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300" dirty="0"/>
              <a:t>De sociale cohesie zoals onze (groot-)ouders die kenden bestaat niet meer. </a:t>
            </a:r>
          </a:p>
          <a:p>
            <a:pPr eaLnBrk="1" hangingPunct="1">
              <a:lnSpc>
                <a:spcPct val="100000"/>
              </a:lnSpc>
              <a:spcBef>
                <a:spcPct val="0"/>
              </a:spcBef>
              <a:buFontTx/>
              <a:buNone/>
            </a:pPr>
            <a:r>
              <a:rPr lang="nl-NL" altLang="nl-NL" sz="2300" dirty="0"/>
              <a:t>Door natuurlijk verloop en kleinere nieuwe gezinnen is de samenhang smaller geworden. </a:t>
            </a:r>
          </a:p>
          <a:p>
            <a:pPr eaLnBrk="1" hangingPunct="1">
              <a:lnSpc>
                <a:spcPct val="100000"/>
              </a:lnSpc>
              <a:spcBef>
                <a:spcPct val="0"/>
              </a:spcBef>
              <a:buFontTx/>
              <a:buNone/>
            </a:pPr>
            <a:r>
              <a:rPr lang="nl-NL" altLang="nl-NL" sz="2300" dirty="0"/>
              <a:t>Voor de ouderen van nu is het niet makkelijk om hulp te organiseren, ze staan veelal alleen.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Oval 1434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ekstvak 4">
            <a:extLst>
              <a:ext uri="{FF2B5EF4-FFF2-40B4-BE49-F238E27FC236}">
                <a16:creationId xmlns:a16="http://schemas.microsoft.com/office/drawing/2014/main" id="{7918117D-7106-1589-504C-656D964B582A}"/>
              </a:ext>
            </a:extLst>
          </p:cNvPr>
          <p:cNvSpPr txBox="1">
            <a:spLocks noChangeArrowheads="1"/>
          </p:cNvSpPr>
          <p:nvPr/>
        </p:nvSpPr>
        <p:spPr bwMode="auto">
          <a:xfrm>
            <a:off x="952472" y="1396686"/>
            <a:ext cx="3867854" cy="406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600"/>
              </a:spcAft>
              <a:buNone/>
            </a:pPr>
            <a:r>
              <a:rPr lang="en-US" altLang="nl-NL" sz="4400" b="1" kern="1200" dirty="0" err="1">
                <a:solidFill>
                  <a:srgbClr val="FFFFFF"/>
                </a:solidFill>
                <a:latin typeface="+mj-lt"/>
                <a:ea typeface="+mj-ea"/>
                <a:cs typeface="+mj-cs"/>
              </a:rPr>
              <a:t>Een</a:t>
            </a:r>
            <a:r>
              <a:rPr lang="en-US" altLang="nl-NL" sz="4400" b="1" kern="1200" dirty="0">
                <a:solidFill>
                  <a:srgbClr val="FFFFFF"/>
                </a:solidFill>
                <a:latin typeface="+mj-lt"/>
                <a:ea typeface="+mj-ea"/>
                <a:cs typeface="+mj-cs"/>
              </a:rPr>
              <a:t> </a:t>
            </a:r>
            <a:r>
              <a:rPr lang="en-US" altLang="nl-NL" sz="4400" b="1" kern="1200" dirty="0" err="1">
                <a:solidFill>
                  <a:srgbClr val="FFFFFF"/>
                </a:solidFill>
                <a:latin typeface="+mj-lt"/>
                <a:ea typeface="+mj-ea"/>
                <a:cs typeface="+mj-cs"/>
              </a:rPr>
              <a:t>nieuwe</a:t>
            </a:r>
            <a:r>
              <a:rPr lang="en-US" altLang="nl-NL" sz="4400" b="1" kern="1200" dirty="0">
                <a:solidFill>
                  <a:srgbClr val="FFFFFF"/>
                </a:solidFill>
                <a:latin typeface="+mj-lt"/>
                <a:ea typeface="+mj-ea"/>
                <a:cs typeface="+mj-cs"/>
              </a:rPr>
              <a:t> </a:t>
            </a:r>
            <a:r>
              <a:rPr lang="en-US" altLang="nl-NL" sz="4400" b="1" kern="1200" dirty="0" err="1">
                <a:solidFill>
                  <a:srgbClr val="FFFFFF"/>
                </a:solidFill>
                <a:latin typeface="+mj-lt"/>
                <a:ea typeface="+mj-ea"/>
                <a:cs typeface="+mj-cs"/>
              </a:rPr>
              <a:t>vorm</a:t>
            </a:r>
            <a:r>
              <a:rPr lang="en-US" altLang="nl-NL" sz="4400" b="1" kern="1200" dirty="0">
                <a:solidFill>
                  <a:srgbClr val="FFFFFF"/>
                </a:solidFill>
                <a:latin typeface="+mj-lt"/>
                <a:ea typeface="+mj-ea"/>
                <a:cs typeface="+mj-cs"/>
              </a:rPr>
              <a:t> van </a:t>
            </a:r>
            <a:r>
              <a:rPr lang="en-US" altLang="nl-NL" sz="4400" b="1" kern="1200" dirty="0" err="1">
                <a:solidFill>
                  <a:srgbClr val="FFFFFF"/>
                </a:solidFill>
                <a:latin typeface="+mj-lt"/>
                <a:ea typeface="+mj-ea"/>
                <a:cs typeface="+mj-cs"/>
              </a:rPr>
              <a:t>cohesie</a:t>
            </a:r>
            <a:r>
              <a:rPr lang="en-US" altLang="nl-NL" sz="4400" b="1" kern="1200" dirty="0">
                <a:solidFill>
                  <a:srgbClr val="FFFFFF"/>
                </a:solidFill>
                <a:latin typeface="+mj-lt"/>
                <a:ea typeface="+mj-ea"/>
                <a:cs typeface="+mj-cs"/>
              </a:rPr>
              <a:t>/</a:t>
            </a:r>
            <a:r>
              <a:rPr lang="en-US" altLang="nl-NL" sz="4400" b="1" kern="1200" dirty="0" err="1">
                <a:solidFill>
                  <a:srgbClr val="FFFFFF"/>
                </a:solidFill>
                <a:latin typeface="+mj-lt"/>
                <a:ea typeface="+mj-ea"/>
                <a:cs typeface="+mj-cs"/>
              </a:rPr>
              <a:t>nabuur-schap</a:t>
            </a:r>
            <a:r>
              <a:rPr lang="en-US" altLang="nl-NL" sz="4400" b="1" kern="1200" dirty="0">
                <a:solidFill>
                  <a:srgbClr val="FFFFFF"/>
                </a:solidFill>
                <a:latin typeface="+mj-lt"/>
                <a:ea typeface="+mj-ea"/>
                <a:cs typeface="+mj-cs"/>
              </a:rPr>
              <a:t> </a:t>
            </a:r>
            <a:r>
              <a:rPr lang="en-US" altLang="nl-NL" sz="4400" b="1" kern="1200" dirty="0" err="1">
                <a:solidFill>
                  <a:srgbClr val="FFFFFF"/>
                </a:solidFill>
                <a:latin typeface="+mj-lt"/>
                <a:ea typeface="+mj-ea"/>
                <a:cs typeface="+mj-cs"/>
              </a:rPr>
              <a:t>gecreëerd</a:t>
            </a:r>
            <a:r>
              <a:rPr lang="en-US" altLang="nl-NL" sz="4400" b="1" kern="1200" dirty="0">
                <a:solidFill>
                  <a:srgbClr val="FFFFFF"/>
                </a:solidFill>
                <a:latin typeface="+mj-lt"/>
                <a:ea typeface="+mj-ea"/>
                <a:cs typeface="+mj-cs"/>
              </a:rPr>
              <a:t> </a:t>
            </a:r>
          </a:p>
        </p:txBody>
      </p:sp>
      <p:sp>
        <p:nvSpPr>
          <p:cNvPr id="14347" name="Arc 1434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349" name="Oval 1434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6CE06415-E3E8-D0A7-C1D4-38729A2103DD}"/>
              </a:ext>
            </a:extLst>
          </p:cNvPr>
          <p:cNvSpPr txBox="1"/>
          <p:nvPr/>
        </p:nvSpPr>
        <p:spPr>
          <a:xfrm>
            <a:off x="5370153" y="1526033"/>
            <a:ext cx="5803685" cy="3935281"/>
          </a:xfrm>
          <a:prstGeom prst="rect">
            <a:avLst/>
          </a:prstGeom>
        </p:spPr>
        <p:txBody>
          <a:bodyPr vert="horz" lIns="91440" tIns="45720" rIns="91440" bIns="45720" rtlCol="0">
            <a:normAutofit/>
          </a:bodyPr>
          <a:lstStyle/>
          <a:p>
            <a:pPr marL="114300" fontAlgn="auto">
              <a:lnSpc>
                <a:spcPct val="90000"/>
              </a:lnSpc>
              <a:spcBef>
                <a:spcPts val="0"/>
              </a:spcBef>
              <a:spcAft>
                <a:spcPts val="600"/>
              </a:spcAft>
              <a:defRPr/>
            </a:pPr>
            <a:r>
              <a:rPr lang="en-US" sz="1500" dirty="0" err="1">
                <a:latin typeface="+mn-lt"/>
                <a:cs typeface="+mn-cs"/>
              </a:rPr>
              <a:t>Een</a:t>
            </a:r>
            <a:r>
              <a:rPr lang="en-US" sz="1500" dirty="0">
                <a:latin typeface="+mn-lt"/>
                <a:cs typeface="+mn-cs"/>
              </a:rPr>
              <a:t> </a:t>
            </a:r>
            <a:r>
              <a:rPr lang="en-US" sz="1500" dirty="0" err="1">
                <a:latin typeface="+mn-lt"/>
                <a:cs typeface="+mn-cs"/>
              </a:rPr>
              <a:t>alternatief</a:t>
            </a:r>
            <a:r>
              <a:rPr lang="en-US" sz="1500" dirty="0">
                <a:latin typeface="+mn-lt"/>
                <a:cs typeface="+mn-cs"/>
              </a:rPr>
              <a:t> </a:t>
            </a:r>
            <a:r>
              <a:rPr lang="en-US" sz="1500" dirty="0" err="1">
                <a:latin typeface="+mn-lt"/>
                <a:cs typeface="+mn-cs"/>
              </a:rPr>
              <a:t>vangnet</a:t>
            </a:r>
            <a:r>
              <a:rPr lang="en-US" sz="1500" dirty="0">
                <a:latin typeface="+mn-lt"/>
                <a:cs typeface="+mn-cs"/>
              </a:rPr>
              <a:t> voor </a:t>
            </a:r>
            <a:r>
              <a:rPr lang="en-US" sz="1500" dirty="0" err="1">
                <a:latin typeface="+mn-lt"/>
                <a:cs typeface="+mn-cs"/>
              </a:rPr>
              <a:t>ouderen</a:t>
            </a:r>
            <a:r>
              <a:rPr lang="en-US" sz="1500" dirty="0">
                <a:latin typeface="+mn-lt"/>
                <a:cs typeface="+mn-cs"/>
              </a:rPr>
              <a:t> </a:t>
            </a:r>
            <a:r>
              <a:rPr lang="en-US" sz="1500" dirty="0" err="1">
                <a:latin typeface="+mn-lt"/>
                <a:cs typeface="+mn-cs"/>
              </a:rPr>
              <a:t>vanwege</a:t>
            </a:r>
            <a:r>
              <a:rPr lang="en-US" sz="1500" dirty="0">
                <a:latin typeface="+mn-lt"/>
                <a:cs typeface="+mn-cs"/>
              </a:rPr>
              <a:t> de </a:t>
            </a:r>
            <a:r>
              <a:rPr lang="en-US" sz="1500" dirty="0" err="1">
                <a:latin typeface="+mn-lt"/>
                <a:cs typeface="+mn-cs"/>
              </a:rPr>
              <a:t>afname</a:t>
            </a:r>
            <a:r>
              <a:rPr lang="en-US" sz="1500" dirty="0">
                <a:latin typeface="+mn-lt"/>
                <a:cs typeface="+mn-cs"/>
              </a:rPr>
              <a:t> van de </a:t>
            </a:r>
            <a:r>
              <a:rPr lang="en-US" sz="1500" dirty="0" err="1">
                <a:latin typeface="+mn-lt"/>
                <a:cs typeface="+mn-cs"/>
              </a:rPr>
              <a:t>sociale</a:t>
            </a:r>
            <a:r>
              <a:rPr lang="en-US" sz="1500" dirty="0">
                <a:latin typeface="+mn-lt"/>
                <a:cs typeface="+mn-cs"/>
              </a:rPr>
              <a:t> </a:t>
            </a:r>
            <a:r>
              <a:rPr lang="en-US" sz="1500" dirty="0" err="1">
                <a:latin typeface="+mn-lt"/>
                <a:cs typeface="+mn-cs"/>
              </a:rPr>
              <a:t>cohesie</a:t>
            </a:r>
            <a:r>
              <a:rPr lang="en-US" sz="1500" dirty="0">
                <a:latin typeface="+mn-lt"/>
                <a:cs typeface="+mn-cs"/>
              </a:rPr>
              <a:t>.</a:t>
            </a:r>
          </a:p>
          <a:p>
            <a:pPr marL="114300" fontAlgn="auto">
              <a:lnSpc>
                <a:spcPct val="90000"/>
              </a:lnSpc>
              <a:spcBef>
                <a:spcPts val="0"/>
              </a:spcBef>
              <a:spcAft>
                <a:spcPts val="600"/>
              </a:spcAft>
              <a:defRPr/>
            </a:pPr>
            <a:r>
              <a:rPr lang="en-US" sz="1500" dirty="0" err="1">
                <a:latin typeface="+mn-lt"/>
                <a:cs typeface="+mn-cs"/>
              </a:rPr>
              <a:t>Ontwikkeling</a:t>
            </a:r>
            <a:r>
              <a:rPr lang="en-US" sz="1500" dirty="0">
                <a:latin typeface="+mn-lt"/>
                <a:cs typeface="+mn-cs"/>
              </a:rPr>
              <a:t> Lokale </a:t>
            </a:r>
            <a:r>
              <a:rPr lang="en-US" sz="1500" dirty="0" err="1">
                <a:latin typeface="+mn-lt"/>
                <a:cs typeface="+mn-cs"/>
              </a:rPr>
              <a:t>Allianties</a:t>
            </a:r>
            <a:r>
              <a:rPr lang="en-US" sz="1500" dirty="0">
                <a:latin typeface="+mn-lt"/>
                <a:cs typeface="+mn-cs"/>
              </a:rPr>
              <a:t> (financieel) veilig ouder worden.</a:t>
            </a:r>
          </a:p>
          <a:p>
            <a:pPr marL="114300" fontAlgn="auto">
              <a:lnSpc>
                <a:spcPct val="90000"/>
              </a:lnSpc>
              <a:spcBef>
                <a:spcPts val="0"/>
              </a:spcBef>
              <a:spcAft>
                <a:spcPts val="600"/>
              </a:spcAft>
              <a:defRPr/>
            </a:pPr>
            <a:r>
              <a:rPr lang="en-US" sz="1500" dirty="0">
                <a:latin typeface="+mn-lt"/>
                <a:cs typeface="+mn-cs"/>
              </a:rPr>
              <a:t>Lokale </a:t>
            </a:r>
            <a:r>
              <a:rPr lang="en-US" sz="1500" dirty="0" err="1">
                <a:latin typeface="+mn-lt"/>
                <a:cs typeface="+mn-cs"/>
              </a:rPr>
              <a:t>netwerken</a:t>
            </a:r>
            <a:r>
              <a:rPr lang="en-US" sz="1500" dirty="0">
                <a:latin typeface="+mn-lt"/>
                <a:cs typeface="+mn-cs"/>
              </a:rPr>
              <a:t> van </a:t>
            </a:r>
            <a:r>
              <a:rPr lang="en-US" sz="1500" dirty="0" err="1">
                <a:latin typeface="+mn-lt"/>
                <a:cs typeface="+mn-cs"/>
              </a:rPr>
              <a:t>publieke</a:t>
            </a:r>
            <a:r>
              <a:rPr lang="en-US" sz="1500" dirty="0">
                <a:latin typeface="+mn-lt"/>
                <a:cs typeface="+mn-cs"/>
              </a:rPr>
              <a:t> en private professionals </a:t>
            </a:r>
            <a:r>
              <a:rPr lang="en-US" sz="1500" dirty="0" err="1">
                <a:latin typeface="+mn-lt"/>
                <a:cs typeface="+mn-cs"/>
              </a:rPr>
              <a:t>uit</a:t>
            </a:r>
            <a:r>
              <a:rPr lang="en-US" sz="1500" dirty="0">
                <a:latin typeface="+mn-lt"/>
                <a:cs typeface="+mn-cs"/>
              </a:rPr>
              <a:t> de zorg en </a:t>
            </a:r>
            <a:r>
              <a:rPr lang="en-US" sz="1500" dirty="0" err="1">
                <a:latin typeface="+mn-lt"/>
                <a:cs typeface="+mn-cs"/>
              </a:rPr>
              <a:t>zakelijke</a:t>
            </a:r>
            <a:r>
              <a:rPr lang="en-US" sz="1500" dirty="0">
                <a:latin typeface="+mn-lt"/>
                <a:cs typeface="+mn-cs"/>
              </a:rPr>
              <a:t> dienstverlening, die </a:t>
            </a:r>
            <a:r>
              <a:rPr lang="en-US" sz="1500" dirty="0" err="1">
                <a:latin typeface="+mn-lt"/>
                <a:cs typeface="+mn-cs"/>
              </a:rPr>
              <a:t>veel</a:t>
            </a:r>
            <a:r>
              <a:rPr lang="en-US" sz="1500" dirty="0">
                <a:latin typeface="+mn-lt"/>
                <a:cs typeface="+mn-cs"/>
              </a:rPr>
              <a:t> met </a:t>
            </a:r>
            <a:r>
              <a:rPr lang="en-US" sz="1500" dirty="0" err="1">
                <a:latin typeface="+mn-lt"/>
                <a:cs typeface="+mn-cs"/>
              </a:rPr>
              <a:t>ouderen</a:t>
            </a:r>
            <a:r>
              <a:rPr lang="en-US" sz="1500" dirty="0">
                <a:latin typeface="+mn-lt"/>
                <a:cs typeface="+mn-cs"/>
              </a:rPr>
              <a:t> te </a:t>
            </a:r>
            <a:r>
              <a:rPr lang="en-US" sz="1500" dirty="0" err="1">
                <a:latin typeface="+mn-lt"/>
                <a:cs typeface="+mn-cs"/>
              </a:rPr>
              <a:t>maken</a:t>
            </a:r>
            <a:r>
              <a:rPr lang="en-US" sz="1500" dirty="0">
                <a:latin typeface="+mn-lt"/>
                <a:cs typeface="+mn-cs"/>
              </a:rPr>
              <a:t> </a:t>
            </a:r>
            <a:r>
              <a:rPr lang="en-US" sz="1500" dirty="0" err="1">
                <a:latin typeface="+mn-lt"/>
                <a:cs typeface="+mn-cs"/>
              </a:rPr>
              <a:t>hebben</a:t>
            </a:r>
            <a:r>
              <a:rPr lang="en-US" sz="1500" dirty="0">
                <a:latin typeface="+mn-lt"/>
                <a:cs typeface="+mn-cs"/>
              </a:rPr>
              <a:t>.</a:t>
            </a:r>
          </a:p>
          <a:p>
            <a:pPr marL="114300" fontAlgn="auto">
              <a:lnSpc>
                <a:spcPct val="90000"/>
              </a:lnSpc>
              <a:spcBef>
                <a:spcPts val="0"/>
              </a:spcBef>
              <a:spcAft>
                <a:spcPts val="600"/>
              </a:spcAft>
              <a:defRPr/>
            </a:pPr>
            <a:r>
              <a:rPr lang="en-US" sz="1500" dirty="0" err="1">
                <a:latin typeface="+mn-lt"/>
                <a:cs typeface="+mn-cs"/>
              </a:rPr>
              <a:t>Bevorderen</a:t>
            </a:r>
            <a:r>
              <a:rPr lang="en-US" sz="1500" dirty="0">
                <a:latin typeface="+mn-lt"/>
                <a:cs typeface="+mn-cs"/>
              </a:rPr>
              <a:t> </a:t>
            </a:r>
            <a:r>
              <a:rPr lang="en-US" sz="1500" dirty="0" err="1">
                <a:latin typeface="+mn-lt"/>
                <a:cs typeface="+mn-cs"/>
              </a:rPr>
              <a:t>bewustwording</a:t>
            </a:r>
            <a:r>
              <a:rPr lang="en-US" sz="1500" dirty="0">
                <a:latin typeface="+mn-lt"/>
                <a:cs typeface="+mn-cs"/>
              </a:rPr>
              <a:t> en </a:t>
            </a:r>
            <a:r>
              <a:rPr lang="en-US" sz="1500" dirty="0" err="1">
                <a:latin typeface="+mn-lt"/>
                <a:cs typeface="+mn-cs"/>
              </a:rPr>
              <a:t>deskundigheid</a:t>
            </a:r>
            <a:r>
              <a:rPr lang="en-US" sz="1500" dirty="0">
                <a:latin typeface="+mn-lt"/>
                <a:cs typeface="+mn-cs"/>
              </a:rPr>
              <a:t>.</a:t>
            </a:r>
          </a:p>
          <a:p>
            <a:pPr marL="114300" fontAlgn="auto">
              <a:lnSpc>
                <a:spcPct val="90000"/>
              </a:lnSpc>
              <a:spcBef>
                <a:spcPts val="0"/>
              </a:spcBef>
              <a:spcAft>
                <a:spcPts val="600"/>
              </a:spcAft>
              <a:defRPr/>
            </a:pPr>
            <a:r>
              <a:rPr lang="en-US" sz="1500" dirty="0" err="1">
                <a:latin typeface="+mn-lt"/>
                <a:cs typeface="+mn-cs"/>
              </a:rPr>
              <a:t>Geven</a:t>
            </a:r>
            <a:r>
              <a:rPr lang="en-US" sz="1500" dirty="0">
                <a:latin typeface="+mn-lt"/>
                <a:cs typeface="+mn-cs"/>
              </a:rPr>
              <a:t> van </a:t>
            </a:r>
            <a:r>
              <a:rPr lang="en-US" sz="1500" dirty="0" err="1">
                <a:latin typeface="+mn-lt"/>
                <a:cs typeface="+mn-cs"/>
              </a:rPr>
              <a:t>voorlichting</a:t>
            </a:r>
            <a:r>
              <a:rPr lang="en-US" sz="1500" dirty="0">
                <a:latin typeface="+mn-lt"/>
                <a:cs typeface="+mn-cs"/>
              </a:rPr>
              <a:t> aan </a:t>
            </a:r>
            <a:r>
              <a:rPr lang="en-US" sz="1500" dirty="0" err="1">
                <a:latin typeface="+mn-lt"/>
                <a:cs typeface="+mn-cs"/>
              </a:rPr>
              <a:t>vrijwilligers</a:t>
            </a:r>
            <a:r>
              <a:rPr lang="en-US" sz="1500" dirty="0">
                <a:latin typeface="+mn-lt"/>
                <a:cs typeface="+mn-cs"/>
              </a:rPr>
              <a:t> en professionals.</a:t>
            </a:r>
          </a:p>
          <a:p>
            <a:pPr marL="114300" fontAlgn="auto">
              <a:lnSpc>
                <a:spcPct val="90000"/>
              </a:lnSpc>
              <a:spcBef>
                <a:spcPts val="0"/>
              </a:spcBef>
              <a:spcAft>
                <a:spcPts val="600"/>
              </a:spcAft>
              <a:defRPr/>
            </a:pPr>
            <a:r>
              <a:rPr lang="en-US" sz="1500" dirty="0">
                <a:latin typeface="+mn-lt"/>
                <a:cs typeface="+mn-cs"/>
              </a:rPr>
              <a:t>Financieel en </a:t>
            </a:r>
            <a:r>
              <a:rPr lang="en-US" sz="1500" dirty="0" err="1">
                <a:latin typeface="+mn-lt"/>
                <a:cs typeface="+mn-cs"/>
              </a:rPr>
              <a:t>juridisch</a:t>
            </a:r>
            <a:r>
              <a:rPr lang="en-US" sz="1500" dirty="0">
                <a:latin typeface="+mn-lt"/>
                <a:cs typeface="+mn-cs"/>
              </a:rPr>
              <a:t> </a:t>
            </a:r>
            <a:r>
              <a:rPr lang="en-US" sz="1500" dirty="0" err="1">
                <a:latin typeface="+mn-lt"/>
                <a:cs typeface="+mn-cs"/>
              </a:rPr>
              <a:t>advies</a:t>
            </a:r>
            <a:r>
              <a:rPr lang="en-US" sz="1500" dirty="0">
                <a:latin typeface="+mn-lt"/>
                <a:cs typeface="+mn-cs"/>
              </a:rPr>
              <a:t> voor </a:t>
            </a:r>
            <a:r>
              <a:rPr lang="en-US" sz="1500" dirty="0" err="1">
                <a:latin typeface="+mn-lt"/>
                <a:cs typeface="+mn-cs"/>
              </a:rPr>
              <a:t>meldpunten</a:t>
            </a:r>
            <a:r>
              <a:rPr lang="en-US" sz="1500" dirty="0">
                <a:latin typeface="+mn-lt"/>
                <a:cs typeface="+mn-cs"/>
              </a:rPr>
              <a:t> </a:t>
            </a:r>
            <a:r>
              <a:rPr lang="en-US" sz="1500" dirty="0" err="1">
                <a:latin typeface="+mn-lt"/>
                <a:cs typeface="+mn-cs"/>
              </a:rPr>
              <a:t>bij</a:t>
            </a:r>
            <a:r>
              <a:rPr lang="en-US" sz="1500" dirty="0">
                <a:latin typeface="+mn-lt"/>
                <a:cs typeface="+mn-cs"/>
              </a:rPr>
              <a:t> </a:t>
            </a:r>
            <a:r>
              <a:rPr lang="en-US" sz="1500" dirty="0" err="1">
                <a:latin typeface="+mn-lt"/>
                <a:cs typeface="+mn-cs"/>
              </a:rPr>
              <a:t>gemeenten</a:t>
            </a:r>
            <a:r>
              <a:rPr lang="en-US" sz="1500" dirty="0">
                <a:latin typeface="+mn-lt"/>
                <a:cs typeface="+mn-cs"/>
              </a:rPr>
              <a:t> en zorg.</a:t>
            </a:r>
          </a:p>
          <a:p>
            <a:pPr marL="114300" fontAlgn="auto">
              <a:lnSpc>
                <a:spcPct val="90000"/>
              </a:lnSpc>
              <a:spcBef>
                <a:spcPts val="0"/>
              </a:spcBef>
              <a:spcAft>
                <a:spcPts val="600"/>
              </a:spcAft>
              <a:defRPr/>
            </a:pPr>
            <a:r>
              <a:rPr lang="en-US" sz="1500" dirty="0">
                <a:latin typeface="+mn-lt"/>
                <a:cs typeface="+mn-cs"/>
              </a:rPr>
              <a:t>Korte (</a:t>
            </a:r>
            <a:r>
              <a:rPr lang="en-US" sz="1500" dirty="0" err="1">
                <a:latin typeface="+mn-lt"/>
                <a:cs typeface="+mn-cs"/>
              </a:rPr>
              <a:t>vertrouwde</a:t>
            </a:r>
            <a:r>
              <a:rPr lang="en-US" sz="1500" dirty="0">
                <a:latin typeface="+mn-lt"/>
                <a:cs typeface="+mn-cs"/>
              </a:rPr>
              <a:t>) </a:t>
            </a:r>
            <a:r>
              <a:rPr lang="en-US" sz="1500" dirty="0" err="1">
                <a:latin typeface="+mn-lt"/>
                <a:cs typeface="+mn-cs"/>
              </a:rPr>
              <a:t>lijnen</a:t>
            </a:r>
            <a:r>
              <a:rPr lang="en-US" sz="1500" dirty="0">
                <a:latin typeface="+mn-lt"/>
                <a:cs typeface="+mn-cs"/>
              </a:rPr>
              <a:t>, </a:t>
            </a:r>
            <a:r>
              <a:rPr lang="en-US" sz="1500" dirty="0" err="1">
                <a:latin typeface="+mn-lt"/>
                <a:cs typeface="+mn-cs"/>
              </a:rPr>
              <a:t>sneller</a:t>
            </a:r>
            <a:r>
              <a:rPr lang="en-US" sz="1500" dirty="0">
                <a:latin typeface="+mn-lt"/>
                <a:cs typeface="+mn-cs"/>
              </a:rPr>
              <a:t> </a:t>
            </a:r>
            <a:r>
              <a:rPr lang="en-US" sz="1500" dirty="0" err="1">
                <a:latin typeface="+mn-lt"/>
                <a:cs typeface="+mn-cs"/>
              </a:rPr>
              <a:t>actie</a:t>
            </a:r>
            <a:r>
              <a:rPr lang="en-US" sz="1500" dirty="0">
                <a:latin typeface="+mn-lt"/>
                <a:cs typeface="+mn-cs"/>
              </a:rPr>
              <a:t> </a:t>
            </a:r>
            <a:r>
              <a:rPr lang="en-US" sz="1500" dirty="0" err="1">
                <a:latin typeface="+mn-lt"/>
                <a:cs typeface="+mn-cs"/>
              </a:rPr>
              <a:t>bij</a:t>
            </a:r>
            <a:r>
              <a:rPr lang="en-US" sz="1500" dirty="0">
                <a:latin typeface="+mn-lt"/>
                <a:cs typeface="+mn-cs"/>
              </a:rPr>
              <a:t> </a:t>
            </a:r>
            <a:r>
              <a:rPr lang="en-US" sz="1500" dirty="0" err="1">
                <a:latin typeface="+mn-lt"/>
                <a:cs typeface="+mn-cs"/>
              </a:rPr>
              <a:t>urgente</a:t>
            </a:r>
            <a:r>
              <a:rPr lang="en-US" sz="1500" dirty="0">
                <a:latin typeface="+mn-lt"/>
                <a:cs typeface="+mn-cs"/>
              </a:rPr>
              <a:t> </a:t>
            </a:r>
            <a:r>
              <a:rPr lang="en-US" sz="1500" dirty="0" err="1">
                <a:latin typeface="+mn-lt"/>
                <a:cs typeface="+mn-cs"/>
              </a:rPr>
              <a:t>aanpak</a:t>
            </a:r>
            <a:r>
              <a:rPr lang="en-US" sz="1500" dirty="0">
                <a:latin typeface="+mn-lt"/>
                <a:cs typeface="+mn-cs"/>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kstvak 3">
            <a:extLst>
              <a:ext uri="{FF2B5EF4-FFF2-40B4-BE49-F238E27FC236}">
                <a16:creationId xmlns:a16="http://schemas.microsoft.com/office/drawing/2014/main" id="{49C64392-E51E-E9F0-61E6-08B1797CE7EF}"/>
              </a:ext>
            </a:extLst>
          </p:cNvPr>
          <p:cNvSpPr txBox="1">
            <a:spLocks noChangeArrowheads="1"/>
          </p:cNvSpPr>
          <p:nvPr/>
        </p:nvSpPr>
        <p:spPr bwMode="auto">
          <a:xfrm>
            <a:off x="774700" y="430213"/>
            <a:ext cx="88344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3200" b="1"/>
              <a:t>Lokale Allianties Veilig Ouder Worden</a:t>
            </a:r>
            <a:br>
              <a:rPr lang="nl-NL" altLang="nl-NL" sz="3200" b="1"/>
            </a:br>
            <a:endParaRPr lang="nl-NL" altLang="nl-NL" sz="3200" b="1"/>
          </a:p>
        </p:txBody>
      </p:sp>
      <p:sp>
        <p:nvSpPr>
          <p:cNvPr id="15363" name="Tekstvak 5">
            <a:extLst>
              <a:ext uri="{FF2B5EF4-FFF2-40B4-BE49-F238E27FC236}">
                <a16:creationId xmlns:a16="http://schemas.microsoft.com/office/drawing/2014/main" id="{DA4A3C3E-B203-21FE-E41E-AB7CD94A2726}"/>
              </a:ext>
            </a:extLst>
          </p:cNvPr>
          <p:cNvSpPr txBox="1">
            <a:spLocks noChangeArrowheads="1"/>
          </p:cNvSpPr>
          <p:nvPr/>
        </p:nvSpPr>
        <p:spPr bwMode="auto">
          <a:xfrm>
            <a:off x="774700" y="1227138"/>
            <a:ext cx="60975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dirty="0"/>
              <a:t>Zorginstellingen</a:t>
            </a:r>
          </a:p>
          <a:p>
            <a:pPr eaLnBrk="1" hangingPunct="1">
              <a:lnSpc>
                <a:spcPct val="100000"/>
              </a:lnSpc>
              <a:spcBef>
                <a:spcPct val="0"/>
              </a:spcBef>
              <a:buFontTx/>
              <a:buNone/>
            </a:pPr>
            <a:r>
              <a:rPr lang="nl-NL" altLang="nl-NL" sz="2400" dirty="0"/>
              <a:t>GGD</a:t>
            </a:r>
          </a:p>
          <a:p>
            <a:pPr eaLnBrk="1" hangingPunct="1">
              <a:lnSpc>
                <a:spcPct val="100000"/>
              </a:lnSpc>
              <a:spcBef>
                <a:spcPct val="0"/>
              </a:spcBef>
              <a:buFontTx/>
              <a:buNone/>
            </a:pPr>
            <a:r>
              <a:rPr lang="nl-NL" altLang="nl-NL" sz="2400" dirty="0"/>
              <a:t>Ziekenhuizen</a:t>
            </a:r>
          </a:p>
          <a:p>
            <a:pPr eaLnBrk="1" hangingPunct="1">
              <a:lnSpc>
                <a:spcPct val="100000"/>
              </a:lnSpc>
              <a:spcBef>
                <a:spcPct val="0"/>
              </a:spcBef>
              <a:buFontTx/>
              <a:buNone/>
            </a:pPr>
            <a:r>
              <a:rPr lang="nl-NL" altLang="nl-NL" sz="2400" dirty="0"/>
              <a:t>Wijkverpleging/thuiszorg</a:t>
            </a:r>
          </a:p>
          <a:p>
            <a:pPr eaLnBrk="1" hangingPunct="1">
              <a:lnSpc>
                <a:spcPct val="100000"/>
              </a:lnSpc>
              <a:spcBef>
                <a:spcPct val="0"/>
              </a:spcBef>
              <a:buFontTx/>
              <a:buNone/>
            </a:pPr>
            <a:r>
              <a:rPr lang="nl-NL" altLang="nl-NL" sz="2400" dirty="0"/>
              <a:t>Huisartsen/</a:t>
            </a:r>
            <a:r>
              <a:rPr lang="nl-NL" altLang="nl-NL" sz="2400" dirty="0" err="1"/>
              <a:t>POH’s</a:t>
            </a:r>
            <a:endParaRPr lang="nl-NL" altLang="nl-NL" sz="2400" dirty="0"/>
          </a:p>
          <a:p>
            <a:pPr eaLnBrk="1" hangingPunct="1">
              <a:lnSpc>
                <a:spcPct val="100000"/>
              </a:lnSpc>
              <a:spcBef>
                <a:spcPct val="0"/>
              </a:spcBef>
              <a:buFontTx/>
              <a:buNone/>
            </a:pPr>
            <a:r>
              <a:rPr lang="nl-NL" altLang="nl-NL" sz="2400" dirty="0"/>
              <a:t>Gemeente (Welzijn/WMO)</a:t>
            </a:r>
          </a:p>
          <a:p>
            <a:pPr eaLnBrk="1" hangingPunct="1">
              <a:lnSpc>
                <a:spcPct val="100000"/>
              </a:lnSpc>
              <a:spcBef>
                <a:spcPct val="0"/>
              </a:spcBef>
              <a:buFontTx/>
              <a:buNone/>
            </a:pPr>
            <a:r>
              <a:rPr lang="nl-NL" altLang="nl-NL" sz="2400" dirty="0"/>
              <a:t>Veilig Thuis</a:t>
            </a:r>
          </a:p>
          <a:p>
            <a:pPr eaLnBrk="1" hangingPunct="1">
              <a:lnSpc>
                <a:spcPct val="100000"/>
              </a:lnSpc>
              <a:spcBef>
                <a:spcPct val="0"/>
              </a:spcBef>
              <a:buFontTx/>
              <a:buNone/>
            </a:pPr>
            <a:r>
              <a:rPr lang="nl-NL" altLang="nl-NL" sz="2400" dirty="0"/>
              <a:t>Bewindvoerders</a:t>
            </a:r>
          </a:p>
          <a:p>
            <a:pPr eaLnBrk="1" hangingPunct="1">
              <a:lnSpc>
                <a:spcPct val="100000"/>
              </a:lnSpc>
              <a:spcBef>
                <a:spcPct val="0"/>
              </a:spcBef>
              <a:buFontTx/>
              <a:buNone/>
            </a:pPr>
            <a:r>
              <a:rPr lang="nl-NL" altLang="nl-NL" sz="2400" dirty="0"/>
              <a:t>Mentoren</a:t>
            </a:r>
          </a:p>
          <a:p>
            <a:pPr eaLnBrk="1" hangingPunct="1">
              <a:lnSpc>
                <a:spcPct val="100000"/>
              </a:lnSpc>
              <a:spcBef>
                <a:spcPct val="0"/>
              </a:spcBef>
              <a:buFontTx/>
              <a:buNone/>
            </a:pPr>
            <a:r>
              <a:rPr lang="nl-NL" altLang="nl-NL" sz="2400" dirty="0"/>
              <a:t>Casemanagers</a:t>
            </a:r>
          </a:p>
          <a:p>
            <a:pPr eaLnBrk="1" hangingPunct="1">
              <a:lnSpc>
                <a:spcPct val="100000"/>
              </a:lnSpc>
              <a:spcBef>
                <a:spcPct val="0"/>
              </a:spcBef>
              <a:buFontTx/>
              <a:buNone/>
            </a:pPr>
            <a:r>
              <a:rPr lang="nl-NL" altLang="nl-NL" sz="2400" dirty="0"/>
              <a:t>Etc.</a:t>
            </a:r>
          </a:p>
        </p:txBody>
      </p:sp>
      <p:sp>
        <p:nvSpPr>
          <p:cNvPr id="15364" name="Tekstvak 7">
            <a:extLst>
              <a:ext uri="{FF2B5EF4-FFF2-40B4-BE49-F238E27FC236}">
                <a16:creationId xmlns:a16="http://schemas.microsoft.com/office/drawing/2014/main" id="{0FA28134-0A29-27CB-6B03-3CEE84F718FF}"/>
              </a:ext>
            </a:extLst>
          </p:cNvPr>
          <p:cNvSpPr txBox="1">
            <a:spLocks noChangeArrowheads="1"/>
          </p:cNvSpPr>
          <p:nvPr/>
        </p:nvSpPr>
        <p:spPr bwMode="auto">
          <a:xfrm>
            <a:off x="5160963" y="1227138"/>
            <a:ext cx="36353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a:t>Banken</a:t>
            </a:r>
          </a:p>
          <a:p>
            <a:pPr eaLnBrk="1" hangingPunct="1">
              <a:lnSpc>
                <a:spcPct val="100000"/>
              </a:lnSpc>
              <a:spcBef>
                <a:spcPct val="0"/>
              </a:spcBef>
              <a:buFontTx/>
              <a:buNone/>
            </a:pPr>
            <a:r>
              <a:rPr lang="nl-NL" altLang="nl-NL" sz="2400"/>
              <a:t>Notarissen</a:t>
            </a:r>
          </a:p>
          <a:p>
            <a:pPr eaLnBrk="1" hangingPunct="1">
              <a:lnSpc>
                <a:spcPct val="100000"/>
              </a:lnSpc>
              <a:spcBef>
                <a:spcPct val="0"/>
              </a:spcBef>
              <a:buFontTx/>
              <a:buNone/>
            </a:pPr>
            <a:r>
              <a:rPr lang="nl-NL" altLang="nl-NL" sz="2400"/>
              <a:t>Advocaten</a:t>
            </a:r>
          </a:p>
          <a:p>
            <a:pPr eaLnBrk="1" hangingPunct="1">
              <a:lnSpc>
                <a:spcPct val="100000"/>
              </a:lnSpc>
              <a:spcBef>
                <a:spcPct val="0"/>
              </a:spcBef>
              <a:buFontTx/>
              <a:buNone/>
            </a:pPr>
            <a:r>
              <a:rPr lang="nl-NL" altLang="nl-NL" sz="2400"/>
              <a:t>Makelaars </a:t>
            </a:r>
          </a:p>
          <a:p>
            <a:pPr eaLnBrk="1" hangingPunct="1">
              <a:lnSpc>
                <a:spcPct val="100000"/>
              </a:lnSpc>
              <a:spcBef>
                <a:spcPct val="0"/>
              </a:spcBef>
              <a:buFontTx/>
              <a:buNone/>
            </a:pPr>
            <a:r>
              <a:rPr lang="nl-NL" altLang="nl-NL" sz="2400"/>
              <a:t>Fiscalisten</a:t>
            </a:r>
          </a:p>
          <a:p>
            <a:pPr eaLnBrk="1" hangingPunct="1">
              <a:lnSpc>
                <a:spcPct val="100000"/>
              </a:lnSpc>
              <a:spcBef>
                <a:spcPct val="0"/>
              </a:spcBef>
              <a:buFontTx/>
              <a:buNone/>
            </a:pPr>
            <a:r>
              <a:rPr lang="nl-NL" altLang="nl-NL" sz="2400"/>
              <a:t>Accountants</a:t>
            </a:r>
          </a:p>
          <a:p>
            <a:pPr eaLnBrk="1" hangingPunct="1">
              <a:lnSpc>
                <a:spcPct val="100000"/>
              </a:lnSpc>
              <a:spcBef>
                <a:spcPct val="0"/>
              </a:spcBef>
              <a:buFontTx/>
              <a:buNone/>
            </a:pPr>
            <a:r>
              <a:rPr lang="nl-NL" altLang="nl-NL" sz="2400"/>
              <a:t>Boekhouders</a:t>
            </a:r>
          </a:p>
          <a:p>
            <a:pPr eaLnBrk="1" hangingPunct="1">
              <a:lnSpc>
                <a:spcPct val="100000"/>
              </a:lnSpc>
              <a:spcBef>
                <a:spcPct val="0"/>
              </a:spcBef>
              <a:buFontTx/>
              <a:buNone/>
            </a:pPr>
            <a:r>
              <a:rPr lang="nl-NL" altLang="nl-NL" sz="2400"/>
              <a:t>Levensexecuteurs</a:t>
            </a:r>
          </a:p>
          <a:p>
            <a:pPr eaLnBrk="1" hangingPunct="1">
              <a:lnSpc>
                <a:spcPct val="100000"/>
              </a:lnSpc>
              <a:spcBef>
                <a:spcPct val="0"/>
              </a:spcBef>
              <a:buFontTx/>
              <a:buNone/>
            </a:pPr>
            <a:r>
              <a:rPr lang="nl-NL" altLang="nl-NL" sz="2400"/>
              <a:t>Woningbouwverenigingen</a:t>
            </a:r>
          </a:p>
          <a:p>
            <a:pPr eaLnBrk="1" hangingPunct="1">
              <a:lnSpc>
                <a:spcPct val="100000"/>
              </a:lnSpc>
              <a:spcBef>
                <a:spcPct val="0"/>
              </a:spcBef>
              <a:buFontTx/>
              <a:buNone/>
            </a:pPr>
            <a:r>
              <a:rPr lang="nl-NL" altLang="nl-NL" sz="2400"/>
              <a:t>Politie</a:t>
            </a:r>
          </a:p>
          <a:p>
            <a:pPr eaLnBrk="1" hangingPunct="1">
              <a:lnSpc>
                <a:spcPct val="100000"/>
              </a:lnSpc>
              <a:spcBef>
                <a:spcPct val="0"/>
              </a:spcBef>
              <a:buFontTx/>
              <a:buNone/>
            </a:pPr>
            <a:r>
              <a:rPr lang="nl-NL" altLang="nl-NL" sz="2400"/>
              <a:t>Etc.</a:t>
            </a:r>
          </a:p>
        </p:txBody>
      </p:sp>
      <p:pic>
        <p:nvPicPr>
          <p:cNvPr id="15365" name="Afbeelding 8">
            <a:extLst>
              <a:ext uri="{FF2B5EF4-FFF2-40B4-BE49-F238E27FC236}">
                <a16:creationId xmlns:a16="http://schemas.microsoft.com/office/drawing/2014/main" id="{A194B653-6522-FC0B-2E67-18E0E6EF50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18625" y="1227138"/>
            <a:ext cx="229076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kstvak 3">
            <a:extLst>
              <a:ext uri="{FF2B5EF4-FFF2-40B4-BE49-F238E27FC236}">
                <a16:creationId xmlns:a16="http://schemas.microsoft.com/office/drawing/2014/main" id="{8231C633-9A69-C596-661F-068148DB22A0}"/>
              </a:ext>
            </a:extLst>
          </p:cNvPr>
          <p:cNvSpPr txBox="1">
            <a:spLocks noChangeArrowheads="1"/>
          </p:cNvSpPr>
          <p:nvPr/>
        </p:nvSpPr>
        <p:spPr bwMode="auto">
          <a:xfrm>
            <a:off x="569913" y="708025"/>
            <a:ext cx="9112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3200" b="1" dirty="0"/>
              <a:t>Lokale Allianties veilig ouder worden</a:t>
            </a:r>
          </a:p>
        </p:txBody>
      </p:sp>
      <p:sp>
        <p:nvSpPr>
          <p:cNvPr id="16387" name="Tekstvak 5">
            <a:extLst>
              <a:ext uri="{FF2B5EF4-FFF2-40B4-BE49-F238E27FC236}">
                <a16:creationId xmlns:a16="http://schemas.microsoft.com/office/drawing/2014/main" id="{1C2DBAA5-E205-1081-D34A-B2A87DC16B74}"/>
              </a:ext>
            </a:extLst>
          </p:cNvPr>
          <p:cNvSpPr txBox="1">
            <a:spLocks noChangeArrowheads="1"/>
          </p:cNvSpPr>
          <p:nvPr/>
        </p:nvSpPr>
        <p:spPr bwMode="auto">
          <a:xfrm>
            <a:off x="569913" y="2090738"/>
            <a:ext cx="84184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00000"/>
              </a:lnSpc>
              <a:spcBef>
                <a:spcPct val="0"/>
              </a:spcBef>
              <a:buNone/>
            </a:pPr>
            <a:r>
              <a:rPr lang="nl-NL" altLang="nl-NL" sz="2400" b="1" dirty="0"/>
              <a:t>Voordelen van deze nieuwe netwerken:</a:t>
            </a:r>
          </a:p>
          <a:p>
            <a:pPr eaLnBrk="1" hangingPunct="1">
              <a:lnSpc>
                <a:spcPct val="100000"/>
              </a:lnSpc>
              <a:spcBef>
                <a:spcPct val="0"/>
              </a:spcBef>
              <a:buFont typeface="Wingdings" panose="05000000000000000000" pitchFamily="2" charset="2"/>
              <a:buChar char="q"/>
            </a:pPr>
            <a:r>
              <a:rPr lang="nl-NL" altLang="nl-NL" sz="2400" dirty="0"/>
              <a:t>Korte lijnen tussen professionals onderling en naar senioren</a:t>
            </a:r>
          </a:p>
          <a:p>
            <a:pPr eaLnBrk="1" hangingPunct="1">
              <a:lnSpc>
                <a:spcPct val="100000"/>
              </a:lnSpc>
              <a:spcBef>
                <a:spcPct val="0"/>
              </a:spcBef>
              <a:buFont typeface="Wingdings" panose="05000000000000000000" pitchFamily="2" charset="2"/>
              <a:buChar char="q"/>
            </a:pPr>
            <a:r>
              <a:rPr lang="nl-NL" altLang="nl-NL" sz="2400" dirty="0"/>
              <a:t>Voorlichting naar senioren wordt daardoor meer maatwerk</a:t>
            </a:r>
          </a:p>
          <a:p>
            <a:pPr eaLnBrk="1" hangingPunct="1">
              <a:lnSpc>
                <a:spcPct val="100000"/>
              </a:lnSpc>
              <a:spcBef>
                <a:spcPct val="0"/>
              </a:spcBef>
              <a:buFont typeface="Wingdings" panose="05000000000000000000" pitchFamily="2" charset="2"/>
              <a:buChar char="q"/>
            </a:pPr>
            <a:r>
              <a:rPr lang="nl-NL" altLang="nl-NL" sz="2400" dirty="0"/>
              <a:t>Continuerende deskundigheidsbevordering en voorlichting</a:t>
            </a:r>
          </a:p>
          <a:p>
            <a:pPr eaLnBrk="1" hangingPunct="1">
              <a:lnSpc>
                <a:spcPct val="100000"/>
              </a:lnSpc>
              <a:spcBef>
                <a:spcPct val="0"/>
              </a:spcBef>
              <a:buFont typeface="Wingdings" panose="05000000000000000000" pitchFamily="2" charset="2"/>
              <a:buChar char="q"/>
            </a:pPr>
            <a:r>
              <a:rPr lang="nl-NL" altLang="nl-NL" sz="2400" dirty="0"/>
              <a:t>Adequaat reageren op lokale (nood)situaties en gebeurtenissen</a:t>
            </a:r>
          </a:p>
          <a:p>
            <a:pPr eaLnBrk="1" hangingPunct="1">
              <a:lnSpc>
                <a:spcPct val="100000"/>
              </a:lnSpc>
              <a:spcBef>
                <a:spcPct val="0"/>
              </a:spcBef>
              <a:buFont typeface="Wingdings" panose="05000000000000000000" pitchFamily="2" charset="2"/>
              <a:buChar char="q"/>
            </a:pPr>
            <a:r>
              <a:rPr lang="nl-NL" altLang="nl-NL" sz="2400" dirty="0"/>
              <a:t>Hulp bij realisatie WMO- en </a:t>
            </a:r>
            <a:r>
              <a:rPr lang="nl-NL" altLang="nl-NL" sz="2400" dirty="0" err="1"/>
              <a:t>Wpg</a:t>
            </a:r>
            <a:r>
              <a:rPr lang="nl-NL" altLang="nl-NL" sz="2400" dirty="0"/>
              <a:t>-doelstellingen gemeente</a:t>
            </a:r>
          </a:p>
        </p:txBody>
      </p:sp>
      <p:pic>
        <p:nvPicPr>
          <p:cNvPr id="16388" name="Afbeelding 6">
            <a:extLst>
              <a:ext uri="{FF2B5EF4-FFF2-40B4-BE49-F238E27FC236}">
                <a16:creationId xmlns:a16="http://schemas.microsoft.com/office/drawing/2014/main" id="{BAAA08A8-A45C-3ECA-BDE2-F07EF75F27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6063" y="788988"/>
            <a:ext cx="2174875" cy="2084387"/>
          </a:xfrm>
          <a:prstGeom prst="rect">
            <a:avLst/>
          </a:prstGeom>
          <a:solidFill>
            <a:schemeClr val="bg1">
              <a:alpha val="98038"/>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89" name="Afbeelding 7">
            <a:extLst>
              <a:ext uri="{FF2B5EF4-FFF2-40B4-BE49-F238E27FC236}">
                <a16:creationId xmlns:a16="http://schemas.microsoft.com/office/drawing/2014/main" id="{33DAA49A-EB43-51A1-42D4-A42A26BCC9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6063" y="3157538"/>
            <a:ext cx="21748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73CDBF-1501-141E-DF66-854B078F29D2}"/>
              </a:ext>
            </a:extLst>
          </p:cNvPr>
          <p:cNvSpPr>
            <a:spLocks noGrp="1"/>
          </p:cNvSpPr>
          <p:nvPr>
            <p:ph type="title"/>
          </p:nvPr>
        </p:nvSpPr>
        <p:spPr>
          <a:xfrm>
            <a:off x="838200" y="365125"/>
            <a:ext cx="10515600" cy="1325563"/>
          </a:xfrm>
        </p:spPr>
        <p:txBody>
          <a:bodyPr>
            <a:normAutofit fontScale="90000"/>
          </a:bodyPr>
          <a:lstStyle/>
          <a:p>
            <a:r>
              <a:rPr lang="nl-NL" sz="8000" b="1" dirty="0"/>
              <a:t>Vragen?</a:t>
            </a:r>
            <a:br>
              <a:rPr lang="nl-NL" sz="2600" b="1" dirty="0"/>
            </a:br>
            <a:br>
              <a:rPr lang="nl-NL" sz="2600" dirty="0"/>
            </a:br>
            <a:endParaRPr lang="nl-NL" sz="2600" dirty="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3">
            <a:extLst>
              <a:ext uri="{FF2B5EF4-FFF2-40B4-BE49-F238E27FC236}">
                <a16:creationId xmlns:a16="http://schemas.microsoft.com/office/drawing/2014/main" id="{874E4782-0814-780A-68A4-33D74CDFEE9F}"/>
              </a:ext>
            </a:extLst>
          </p:cNvPr>
          <p:cNvSpPr>
            <a:spLocks noGrp="1"/>
          </p:cNvSpPr>
          <p:nvPr>
            <p:ph idx="1"/>
          </p:nvPr>
        </p:nvSpPr>
        <p:spPr>
          <a:xfrm>
            <a:off x="838200" y="1929384"/>
            <a:ext cx="10515600" cy="4251960"/>
          </a:xfrm>
        </p:spPr>
        <p:txBody>
          <a:bodyPr>
            <a:normAutofit/>
          </a:bodyPr>
          <a:lstStyle/>
          <a:p>
            <a:pPr marL="0" indent="0">
              <a:buNone/>
            </a:pPr>
            <a:endParaRPr lang="nl-NL" sz="4800" dirty="0">
              <a:hlinkClick r:id="rId2"/>
            </a:endParaRPr>
          </a:p>
          <a:p>
            <a:pPr marL="0" indent="0">
              <a:buNone/>
            </a:pPr>
            <a:r>
              <a:rPr lang="nl-NL" sz="4800" dirty="0">
                <a:hlinkClick r:id="rId2"/>
              </a:rPr>
              <a:t>Balkenende@nri.nl</a:t>
            </a:r>
            <a:endParaRPr lang="nl-NL" sz="4800" dirty="0"/>
          </a:p>
          <a:p>
            <a:pPr marL="0" indent="0">
              <a:buNone/>
            </a:pPr>
            <a:r>
              <a:rPr lang="nl-NL" sz="4800" dirty="0"/>
              <a:t>06-53263683</a:t>
            </a:r>
          </a:p>
        </p:txBody>
      </p:sp>
    </p:spTree>
    <p:extLst>
      <p:ext uri="{BB962C8B-B14F-4D97-AF65-F5344CB8AC3E}">
        <p14:creationId xmlns:p14="http://schemas.microsoft.com/office/powerpoint/2010/main" val="359669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8E158-E909-079B-7AA6-2A9BD218D4B8}"/>
              </a:ext>
            </a:extLst>
          </p:cNvPr>
          <p:cNvSpPr>
            <a:spLocks noGrp="1"/>
          </p:cNvSpPr>
          <p:nvPr>
            <p:ph type="title"/>
          </p:nvPr>
        </p:nvSpPr>
        <p:spPr>
          <a:xfrm>
            <a:off x="5868557" y="1138036"/>
            <a:ext cx="5444382" cy="1402470"/>
          </a:xfrm>
        </p:spPr>
        <p:txBody>
          <a:bodyPr rtlCol="0" anchor="t">
            <a:normAutofit/>
          </a:bodyPr>
          <a:lstStyle/>
          <a:p>
            <a:pPr eaLnBrk="1" fontAlgn="auto" hangingPunct="1">
              <a:spcAft>
                <a:spcPts val="0"/>
              </a:spcAft>
              <a:defRPr/>
            </a:pPr>
            <a:r>
              <a:rPr lang="nl-NL" sz="3200" b="1" dirty="0">
                <a:latin typeface="+mn-lt"/>
              </a:rPr>
              <a:t>Achtergrond</a:t>
            </a:r>
          </a:p>
        </p:txBody>
      </p:sp>
      <p:pic>
        <p:nvPicPr>
          <p:cNvPr id="7" name="Picture 6" descr="Oude gerimpelde handen met enkele munten">
            <a:extLst>
              <a:ext uri="{FF2B5EF4-FFF2-40B4-BE49-F238E27FC236}">
                <a16:creationId xmlns:a16="http://schemas.microsoft.com/office/drawing/2014/main" id="{3C4C603E-99C0-815D-997F-E1674137A7F0}"/>
              </a:ext>
            </a:extLst>
          </p:cNvPr>
          <p:cNvPicPr>
            <a:picLocks noChangeAspect="1"/>
          </p:cNvPicPr>
          <p:nvPr/>
        </p:nvPicPr>
        <p:blipFill rotWithShape="1">
          <a:blip r:embed="rId2"/>
          <a:srcRect l="14473" r="35389" b="-1"/>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3D291F03-8C13-1108-62A7-3D35E17DF39E}"/>
              </a:ext>
            </a:extLst>
          </p:cNvPr>
          <p:cNvSpPr>
            <a:spLocks noGrp="1"/>
          </p:cNvSpPr>
          <p:nvPr>
            <p:ph idx="1"/>
          </p:nvPr>
        </p:nvSpPr>
        <p:spPr>
          <a:xfrm>
            <a:off x="5868557" y="2551176"/>
            <a:ext cx="5444382" cy="3591207"/>
          </a:xfrm>
        </p:spPr>
        <p:txBody>
          <a:bodyPr rtlCol="0">
            <a:normAutofit/>
          </a:bodyPr>
          <a:lstStyle/>
          <a:p>
            <a:pPr marL="0" indent="0" eaLnBrk="1" fontAlgn="auto" hangingPunct="1">
              <a:spcAft>
                <a:spcPts val="0"/>
              </a:spcAft>
              <a:buFont typeface="Arial" panose="020B0604020202020204" pitchFamily="34" charset="0"/>
              <a:buNone/>
              <a:defRPr/>
            </a:pPr>
            <a:r>
              <a:rPr lang="nl-NL" sz="1400" dirty="0"/>
              <a:t>Financieel misbruik is een voortschrijdend maatschappelijk probleem. </a:t>
            </a:r>
          </a:p>
          <a:p>
            <a:pPr marL="0" indent="0" eaLnBrk="1" fontAlgn="auto" hangingPunct="1">
              <a:spcAft>
                <a:spcPts val="0"/>
              </a:spcAft>
              <a:buFont typeface="Arial" panose="020B0604020202020204" pitchFamily="34" charset="0"/>
              <a:buNone/>
              <a:defRPr/>
            </a:pPr>
            <a:endParaRPr lang="nl-NL" sz="1400" dirty="0"/>
          </a:p>
          <a:p>
            <a:pPr marL="0" indent="0" eaLnBrk="1" fontAlgn="auto" hangingPunct="1">
              <a:spcAft>
                <a:spcPts val="0"/>
              </a:spcAft>
              <a:buFont typeface="Arial" panose="020B0604020202020204" pitchFamily="34" charset="0"/>
              <a:buNone/>
              <a:defRPr/>
            </a:pPr>
            <a:r>
              <a:rPr lang="nl-NL" sz="1400" dirty="0"/>
              <a:t>Steeds meer instanties zetten zich in om financieel misbruik te voorkomen en de overheid vraagt via reclamecampagnes regelmatig aandacht hiervoor. </a:t>
            </a:r>
          </a:p>
          <a:p>
            <a:pPr marL="0" indent="0" eaLnBrk="1" fontAlgn="auto" hangingPunct="1">
              <a:spcAft>
                <a:spcPts val="0"/>
              </a:spcAft>
              <a:buFont typeface="Arial" panose="020B0604020202020204" pitchFamily="34" charset="0"/>
              <a:buNone/>
              <a:defRPr/>
            </a:pPr>
            <a:endParaRPr lang="nl-NL" sz="1400" dirty="0"/>
          </a:p>
          <a:p>
            <a:pPr marL="0" indent="0" eaLnBrk="1" fontAlgn="auto" hangingPunct="1">
              <a:spcAft>
                <a:spcPts val="0"/>
              </a:spcAft>
              <a:buFont typeface="Arial" panose="020B0604020202020204" pitchFamily="34" charset="0"/>
              <a:buNone/>
              <a:defRPr/>
            </a:pPr>
            <a:r>
              <a:rPr lang="nl-NL" sz="1400" dirty="0"/>
              <a:t>Jaarlijks wordt 1 op de 20 ouderen slachtoffer van ouderenmishandeling. Meest gerapporteerde vorm is financieel misbruik gevolgd door psychische en lichamelijke mishandeling (Regioplan 2018). </a:t>
            </a:r>
          </a:p>
          <a:p>
            <a:pPr marL="0" indent="0" eaLnBrk="1" fontAlgn="auto" hangingPunct="1">
              <a:spcAft>
                <a:spcPts val="0"/>
              </a:spcAft>
              <a:buFont typeface="Arial" panose="020B0604020202020204" pitchFamily="34" charset="0"/>
              <a:buNone/>
              <a:defRPr/>
            </a:pPr>
            <a:endParaRPr lang="nl-NL" sz="1400" dirty="0"/>
          </a:p>
          <a:p>
            <a:pPr eaLnBrk="1" fontAlgn="auto" hangingPunct="1">
              <a:spcAft>
                <a:spcPts val="0"/>
              </a:spcAft>
              <a:defRPr/>
            </a:pPr>
            <a:endParaRPr lang="nl-NL"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49026-8216-B0E1-DECB-531CB561A7C6}"/>
              </a:ext>
            </a:extLst>
          </p:cNvPr>
          <p:cNvSpPr>
            <a:spLocks noGrp="1"/>
          </p:cNvSpPr>
          <p:nvPr>
            <p:ph type="title"/>
          </p:nvPr>
        </p:nvSpPr>
        <p:spPr>
          <a:xfrm>
            <a:off x="5868557" y="1138036"/>
            <a:ext cx="5444382" cy="1402470"/>
          </a:xfrm>
        </p:spPr>
        <p:txBody>
          <a:bodyPr rtlCol="0" anchor="t">
            <a:normAutofit/>
          </a:bodyPr>
          <a:lstStyle/>
          <a:p>
            <a:pPr eaLnBrk="1" fontAlgn="auto" hangingPunct="1">
              <a:spcAft>
                <a:spcPts val="0"/>
              </a:spcAft>
              <a:defRPr/>
            </a:pPr>
            <a:r>
              <a:rPr lang="nl-NL" sz="3200" b="1" dirty="0">
                <a:latin typeface="+mn-lt"/>
              </a:rPr>
              <a:t>Hoeveel ouderen zijn er in Nederland?</a:t>
            </a:r>
          </a:p>
        </p:txBody>
      </p:sp>
      <p:pic>
        <p:nvPicPr>
          <p:cNvPr id="3077" name="Picture 3076" descr="Twee personen houden elkaars handen vast">
            <a:extLst>
              <a:ext uri="{FF2B5EF4-FFF2-40B4-BE49-F238E27FC236}">
                <a16:creationId xmlns:a16="http://schemas.microsoft.com/office/drawing/2014/main" id="{B62ACB80-7DD5-4419-524F-E6E94581B9F6}"/>
              </a:ext>
            </a:extLst>
          </p:cNvPr>
          <p:cNvPicPr>
            <a:picLocks noChangeAspect="1"/>
          </p:cNvPicPr>
          <p:nvPr/>
        </p:nvPicPr>
        <p:blipFill rotWithShape="1">
          <a:blip r:embed="rId2"/>
          <a:srcRect l="21878" r="27984" b="-1"/>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Tijdelijke aanduiding voor inhoud 2">
            <a:extLst>
              <a:ext uri="{FF2B5EF4-FFF2-40B4-BE49-F238E27FC236}">
                <a16:creationId xmlns:a16="http://schemas.microsoft.com/office/drawing/2014/main" id="{074685EE-190A-842C-C0CC-B4A5CE1D14A5}"/>
              </a:ext>
            </a:extLst>
          </p:cNvPr>
          <p:cNvSpPr>
            <a:spLocks noGrp="1"/>
          </p:cNvSpPr>
          <p:nvPr>
            <p:ph idx="1"/>
          </p:nvPr>
        </p:nvSpPr>
        <p:spPr>
          <a:xfrm>
            <a:off x="5868557" y="2551176"/>
            <a:ext cx="5444382" cy="3591207"/>
          </a:xfrm>
        </p:spPr>
        <p:txBody>
          <a:bodyPr>
            <a:normAutofit/>
          </a:bodyPr>
          <a:lstStyle/>
          <a:p>
            <a:pPr marL="0" indent="0" eaLnBrk="1" hangingPunct="1">
              <a:buFont typeface="Arial" panose="020B0604020202020204" pitchFamily="34" charset="0"/>
              <a:buNone/>
            </a:pPr>
            <a:r>
              <a:rPr lang="nl-NL" altLang="nl-NL" sz="1900" dirty="0"/>
              <a:t>Op 1 januari 2023: </a:t>
            </a:r>
          </a:p>
          <a:p>
            <a:pPr marL="0" indent="0" eaLnBrk="1" hangingPunct="1">
              <a:buFont typeface="Arial" panose="020B0604020202020204" pitchFamily="34" charset="0"/>
              <a:buNone/>
            </a:pPr>
            <a:r>
              <a:rPr lang="nl-NL" altLang="nl-NL" sz="1900" dirty="0"/>
              <a:t>Nederland 3.601.167 inwoners van 65 jaar of ouder. Dat is 20,2% van de bevolking. </a:t>
            </a:r>
          </a:p>
          <a:p>
            <a:pPr marL="0" indent="0" eaLnBrk="1" hangingPunct="1">
              <a:buFont typeface="Arial" panose="020B0604020202020204" pitchFamily="34" charset="0"/>
              <a:buNone/>
            </a:pPr>
            <a:r>
              <a:rPr lang="nl-NL" altLang="nl-NL" sz="1900" dirty="0"/>
              <a:t>In 1990 was 12,8% van de inwoners 65-plus. </a:t>
            </a:r>
          </a:p>
          <a:p>
            <a:pPr marL="0" indent="0" eaLnBrk="1" hangingPunct="1">
              <a:buFont typeface="Arial" panose="020B0604020202020204" pitchFamily="34" charset="0"/>
              <a:buNone/>
            </a:pPr>
            <a:endParaRPr lang="nl-NL" altLang="nl-NL" sz="1900" dirty="0"/>
          </a:p>
          <a:p>
            <a:pPr marL="0" indent="0" eaLnBrk="1" hangingPunct="1">
              <a:buFont typeface="Arial" panose="020B0604020202020204" pitchFamily="34" charset="0"/>
              <a:buNone/>
            </a:pPr>
            <a:r>
              <a:rPr lang="nl-NL" altLang="nl-NL" sz="1900" dirty="0"/>
              <a:t>Er zijn 2.728.550 mensen van 65 tot 80 jaar, en 872.617 80-plussers.</a:t>
            </a:r>
          </a:p>
          <a:p>
            <a:pPr marL="0" indent="0" eaLnBrk="1" hangingPunct="1">
              <a:buFont typeface="Arial" panose="020B0604020202020204" pitchFamily="34" charset="0"/>
              <a:buNone/>
            </a:pPr>
            <a:endParaRPr lang="nl-NL" altLang="nl-NL" sz="1900" dirty="0"/>
          </a:p>
          <a:p>
            <a:pPr marL="0" indent="0" eaLnBrk="1" hangingPunct="1">
              <a:buFont typeface="Arial" panose="020B0604020202020204" pitchFamily="34" charset="0"/>
              <a:buNone/>
            </a:pPr>
            <a:endParaRPr lang="nl-NL" altLang="nl-NL" sz="1900" dirty="0"/>
          </a:p>
          <a:p>
            <a:pPr marL="0" indent="0" eaLnBrk="1" hangingPunct="1">
              <a:buFont typeface="Arial" panose="020B0604020202020204" pitchFamily="34" charset="0"/>
              <a:buNone/>
            </a:pPr>
            <a:r>
              <a:rPr lang="nl-NL" altLang="nl-NL" sz="1900" dirty="0"/>
              <a:t>Bron: CBS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6EFEC7-19D2-DCDE-BF8E-F6F24AE7CE19}"/>
              </a:ext>
            </a:extLst>
          </p:cNvPr>
          <p:cNvSpPr>
            <a:spLocks noGrp="1"/>
          </p:cNvSpPr>
          <p:nvPr>
            <p:ph type="title"/>
          </p:nvPr>
        </p:nvSpPr>
        <p:spPr>
          <a:xfrm>
            <a:off x="686834" y="1153572"/>
            <a:ext cx="3200400" cy="4461163"/>
          </a:xfrm>
        </p:spPr>
        <p:txBody>
          <a:bodyPr rtlCol="0">
            <a:normAutofit/>
          </a:bodyPr>
          <a:lstStyle/>
          <a:p>
            <a:pPr eaLnBrk="1" fontAlgn="auto" hangingPunct="1">
              <a:spcAft>
                <a:spcPts val="0"/>
              </a:spcAft>
              <a:defRPr/>
            </a:pPr>
            <a:r>
              <a:rPr lang="nl-NL" b="1" dirty="0">
                <a:solidFill>
                  <a:srgbClr val="FFFFFF"/>
                </a:solidFill>
                <a:latin typeface="+mn-lt"/>
              </a:rPr>
              <a:t>Nederland vergrijst  </a:t>
            </a:r>
            <a:br>
              <a:rPr lang="nl-NL" dirty="0">
                <a:solidFill>
                  <a:srgbClr val="FFFFFF"/>
                </a:solidFill>
              </a:rPr>
            </a:br>
            <a:endParaRPr lang="nl-NL"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87BFAFF6-5501-ABA9-3545-D363A20BB8FB}"/>
              </a:ext>
            </a:extLst>
          </p:cNvPr>
          <p:cNvSpPr>
            <a:spLocks noGrp="1"/>
          </p:cNvSpPr>
          <p:nvPr>
            <p:ph idx="1"/>
          </p:nvPr>
        </p:nvSpPr>
        <p:spPr>
          <a:xfrm>
            <a:off x="4447308" y="591344"/>
            <a:ext cx="6906491" cy="5585619"/>
          </a:xfrm>
        </p:spPr>
        <p:txBody>
          <a:bodyPr rtlCol="0" anchor="ctr">
            <a:normAutofit/>
          </a:bodyPr>
          <a:lstStyle/>
          <a:p>
            <a:pPr marL="0" indent="0">
              <a:buNone/>
            </a:pPr>
            <a:r>
              <a:rPr lang="nl-NL" sz="2000" dirty="0">
                <a:effectLst/>
              </a:rPr>
              <a:t>Het aandeel van oudere leeftijdsgroepen wordt groter. Hierdoor neemt de gemiddelde leeftijd van de bevolking toe. </a:t>
            </a:r>
          </a:p>
          <a:p>
            <a:pPr marL="0" indent="0">
              <a:buNone/>
            </a:pPr>
            <a:r>
              <a:rPr lang="nl-NL" sz="2000" dirty="0">
                <a:effectLst/>
              </a:rPr>
              <a:t>Na de Eerste Wereldoorlog was er een kleine babyboom: een periode waarin veel kinderen worden geboren. De mensen uit deze babyboom zijn tot op de dag van vandaag onze oudste landgenoten. De babyboom van na de Tweede Wereldoorlog was nog vele malen groter.</a:t>
            </a:r>
          </a:p>
          <a:p>
            <a:pPr marL="0" indent="0">
              <a:buNone/>
            </a:pPr>
            <a:r>
              <a:rPr lang="nl-NL" sz="2000" dirty="0">
                <a:effectLst/>
              </a:rPr>
              <a:t>Door de lange levensduur van de twee babyboomgeneraties, wordt er ook wel gesproken over een driedubbele vergrijzing. Dit komt waarschijnlijk door de ouderwetse opvoeding (hard werken), groeiende welvaart, hoge rendementen en vooruitgang op het gebied van hygiëne en geneeskunde.</a:t>
            </a:r>
          </a:p>
          <a:p>
            <a:pPr eaLnBrk="1" fontAlgn="auto" hangingPunct="1">
              <a:spcAft>
                <a:spcPts val="0"/>
              </a:spcAft>
              <a:defRPr/>
            </a:pPr>
            <a:endParaRPr lang="nl-NL"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Afbeelding 1">
            <a:extLst>
              <a:ext uri="{FF2B5EF4-FFF2-40B4-BE49-F238E27FC236}">
                <a16:creationId xmlns:a16="http://schemas.microsoft.com/office/drawing/2014/main" id="{4941B19C-1388-CBE7-AD49-B0D1209CAB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496888"/>
            <a:ext cx="707390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Pijl: omlaag 27">
            <a:extLst>
              <a:ext uri="{FF2B5EF4-FFF2-40B4-BE49-F238E27FC236}">
                <a16:creationId xmlns:a16="http://schemas.microsoft.com/office/drawing/2014/main" id="{A318BCFC-0655-B04C-BCFF-B69FACEA8946}"/>
              </a:ext>
            </a:extLst>
          </p:cNvPr>
          <p:cNvSpPr/>
          <p:nvPr/>
        </p:nvSpPr>
        <p:spPr>
          <a:xfrm rot="16200000">
            <a:off x="2298701" y="4168775"/>
            <a:ext cx="1466850" cy="1108075"/>
          </a:xfrm>
          <a:prstGeom prst="downArrow">
            <a:avLst>
              <a:gd name="adj1" fmla="val 50000"/>
              <a:gd name="adj2" fmla="val 48052"/>
            </a:avLst>
          </a:prstGeom>
          <a:solidFill>
            <a:schemeClr val="accent1">
              <a:alpha val="33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Pijl: omlaag 34">
            <a:extLst>
              <a:ext uri="{FF2B5EF4-FFF2-40B4-BE49-F238E27FC236}">
                <a16:creationId xmlns:a16="http://schemas.microsoft.com/office/drawing/2014/main" id="{F688C837-938B-1BE3-92FF-E710E086EBC8}"/>
              </a:ext>
            </a:extLst>
          </p:cNvPr>
          <p:cNvSpPr/>
          <p:nvPr/>
        </p:nvSpPr>
        <p:spPr>
          <a:xfrm rot="5400000">
            <a:off x="1686720" y="2037556"/>
            <a:ext cx="2690812" cy="1108075"/>
          </a:xfrm>
          <a:prstGeom prst="downArrow">
            <a:avLst>
              <a:gd name="adj1" fmla="val 50000"/>
              <a:gd name="adj2" fmla="val 51710"/>
            </a:avLst>
          </a:prstGeom>
          <a:solidFill>
            <a:srgbClr val="FF000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Rechthoek 18">
            <a:extLst>
              <a:ext uri="{FF2B5EF4-FFF2-40B4-BE49-F238E27FC236}">
                <a16:creationId xmlns:a16="http://schemas.microsoft.com/office/drawing/2014/main" id="{61DE841A-0750-1961-AA67-18ED98308A7F}"/>
              </a:ext>
            </a:extLst>
          </p:cNvPr>
          <p:cNvSpPr/>
          <p:nvPr/>
        </p:nvSpPr>
        <p:spPr>
          <a:xfrm>
            <a:off x="5310188" y="1871663"/>
            <a:ext cx="4006850" cy="222250"/>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1" name="Rechthoek 20">
            <a:extLst>
              <a:ext uri="{FF2B5EF4-FFF2-40B4-BE49-F238E27FC236}">
                <a16:creationId xmlns:a16="http://schemas.microsoft.com/office/drawing/2014/main" id="{AA287B32-47B9-384D-C451-37286A13B60C}"/>
              </a:ext>
            </a:extLst>
          </p:cNvPr>
          <p:cNvSpPr/>
          <p:nvPr/>
        </p:nvSpPr>
        <p:spPr>
          <a:xfrm>
            <a:off x="6415088" y="1643063"/>
            <a:ext cx="2901950" cy="228600"/>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Rechthoek 21">
            <a:extLst>
              <a:ext uri="{FF2B5EF4-FFF2-40B4-BE49-F238E27FC236}">
                <a16:creationId xmlns:a16="http://schemas.microsoft.com/office/drawing/2014/main" id="{7E6ED806-8805-C87E-45D7-2F744F91E362}"/>
              </a:ext>
            </a:extLst>
          </p:cNvPr>
          <p:cNvSpPr/>
          <p:nvPr/>
        </p:nvSpPr>
        <p:spPr>
          <a:xfrm>
            <a:off x="5392738" y="1428750"/>
            <a:ext cx="3924300" cy="214313"/>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Rechthoek 22">
            <a:extLst>
              <a:ext uri="{FF2B5EF4-FFF2-40B4-BE49-F238E27FC236}">
                <a16:creationId xmlns:a16="http://schemas.microsoft.com/office/drawing/2014/main" id="{C7E3CD94-EE6D-EF51-9577-338C175D6548}"/>
              </a:ext>
            </a:extLst>
          </p:cNvPr>
          <p:cNvSpPr/>
          <p:nvPr/>
        </p:nvSpPr>
        <p:spPr>
          <a:xfrm>
            <a:off x="4187825" y="3590925"/>
            <a:ext cx="5129213" cy="214313"/>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Rechthoek 23">
            <a:extLst>
              <a:ext uri="{FF2B5EF4-FFF2-40B4-BE49-F238E27FC236}">
                <a16:creationId xmlns:a16="http://schemas.microsoft.com/office/drawing/2014/main" id="{A7DAD441-B686-A09F-2898-A0709374EE14}"/>
              </a:ext>
            </a:extLst>
          </p:cNvPr>
          <p:cNvSpPr/>
          <p:nvPr/>
        </p:nvSpPr>
        <p:spPr>
          <a:xfrm>
            <a:off x="6415088" y="1216025"/>
            <a:ext cx="2901950" cy="215900"/>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Rechthoek 26">
            <a:extLst>
              <a:ext uri="{FF2B5EF4-FFF2-40B4-BE49-F238E27FC236}">
                <a16:creationId xmlns:a16="http://schemas.microsoft.com/office/drawing/2014/main" id="{EE2F2B12-DC26-3D55-4644-4CFFCE5E42A1}"/>
              </a:ext>
            </a:extLst>
          </p:cNvPr>
          <p:cNvSpPr/>
          <p:nvPr/>
        </p:nvSpPr>
        <p:spPr>
          <a:xfrm>
            <a:off x="6415088" y="2470150"/>
            <a:ext cx="2901950" cy="227013"/>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Rechthoek 28">
            <a:extLst>
              <a:ext uri="{FF2B5EF4-FFF2-40B4-BE49-F238E27FC236}">
                <a16:creationId xmlns:a16="http://schemas.microsoft.com/office/drawing/2014/main" id="{1761128C-0CF3-E3BE-4D7A-7BB373F735DA}"/>
              </a:ext>
            </a:extLst>
          </p:cNvPr>
          <p:cNvSpPr/>
          <p:nvPr/>
        </p:nvSpPr>
        <p:spPr>
          <a:xfrm>
            <a:off x="5392738" y="2697163"/>
            <a:ext cx="3924300" cy="228600"/>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Rechthoek 29">
            <a:extLst>
              <a:ext uri="{FF2B5EF4-FFF2-40B4-BE49-F238E27FC236}">
                <a16:creationId xmlns:a16="http://schemas.microsoft.com/office/drawing/2014/main" id="{760586E6-9C77-97A1-8700-0B369E08ED3D}"/>
              </a:ext>
            </a:extLst>
          </p:cNvPr>
          <p:cNvSpPr/>
          <p:nvPr/>
        </p:nvSpPr>
        <p:spPr>
          <a:xfrm>
            <a:off x="7127875" y="2921000"/>
            <a:ext cx="2189163" cy="228600"/>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Rechthoek 30">
            <a:extLst>
              <a:ext uri="{FF2B5EF4-FFF2-40B4-BE49-F238E27FC236}">
                <a16:creationId xmlns:a16="http://schemas.microsoft.com/office/drawing/2014/main" id="{A9E72844-865B-78D9-AD1A-997CAA729BDC}"/>
              </a:ext>
            </a:extLst>
          </p:cNvPr>
          <p:cNvSpPr/>
          <p:nvPr/>
        </p:nvSpPr>
        <p:spPr>
          <a:xfrm>
            <a:off x="4187825" y="3155950"/>
            <a:ext cx="3678238" cy="228600"/>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Rechthoek 31">
            <a:extLst>
              <a:ext uri="{FF2B5EF4-FFF2-40B4-BE49-F238E27FC236}">
                <a16:creationId xmlns:a16="http://schemas.microsoft.com/office/drawing/2014/main" id="{80BBBD9D-A1B1-BF4F-3C2A-7EBD61F0AE90}"/>
              </a:ext>
            </a:extLst>
          </p:cNvPr>
          <p:cNvSpPr/>
          <p:nvPr/>
        </p:nvSpPr>
        <p:spPr>
          <a:xfrm>
            <a:off x="4195763" y="2076450"/>
            <a:ext cx="5121275" cy="228600"/>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Rechthoek 32">
            <a:extLst>
              <a:ext uri="{FF2B5EF4-FFF2-40B4-BE49-F238E27FC236}">
                <a16:creationId xmlns:a16="http://schemas.microsoft.com/office/drawing/2014/main" id="{33339FC3-B254-B980-C81F-33D82DBEC81B}"/>
              </a:ext>
            </a:extLst>
          </p:cNvPr>
          <p:cNvSpPr/>
          <p:nvPr/>
        </p:nvSpPr>
        <p:spPr>
          <a:xfrm>
            <a:off x="4195763" y="2308225"/>
            <a:ext cx="5121275" cy="161925"/>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Rechthoek 33">
            <a:extLst>
              <a:ext uri="{FF2B5EF4-FFF2-40B4-BE49-F238E27FC236}">
                <a16:creationId xmlns:a16="http://schemas.microsoft.com/office/drawing/2014/main" id="{AA647152-80A8-D7D3-226C-B2DF180CEE33}"/>
              </a:ext>
            </a:extLst>
          </p:cNvPr>
          <p:cNvSpPr/>
          <p:nvPr/>
        </p:nvSpPr>
        <p:spPr>
          <a:xfrm>
            <a:off x="4187825" y="3371850"/>
            <a:ext cx="4519613" cy="227013"/>
          </a:xfrm>
          <a:prstGeom prst="rect">
            <a:avLst/>
          </a:prstGeom>
          <a:solidFill>
            <a:srgbClr val="FF0000">
              <a:alpha val="23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Rechthoek 35">
            <a:extLst>
              <a:ext uri="{FF2B5EF4-FFF2-40B4-BE49-F238E27FC236}">
                <a16:creationId xmlns:a16="http://schemas.microsoft.com/office/drawing/2014/main" id="{356E0A81-B30D-CDB2-B29A-AD08CEDECFD0}"/>
              </a:ext>
            </a:extLst>
          </p:cNvPr>
          <p:cNvSpPr/>
          <p:nvPr/>
        </p:nvSpPr>
        <p:spPr>
          <a:xfrm>
            <a:off x="4195763" y="3814763"/>
            <a:ext cx="2932112" cy="174625"/>
          </a:xfrm>
          <a:prstGeom prst="rect">
            <a:avLst/>
          </a:prstGeom>
          <a:solidFill>
            <a:schemeClr val="accent1">
              <a:alpha val="3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Rechthoek 37">
            <a:extLst>
              <a:ext uri="{FF2B5EF4-FFF2-40B4-BE49-F238E27FC236}">
                <a16:creationId xmlns:a16="http://schemas.microsoft.com/office/drawing/2014/main" id="{96F92869-AE55-610E-3F5B-B76B662308BA}"/>
              </a:ext>
            </a:extLst>
          </p:cNvPr>
          <p:cNvSpPr/>
          <p:nvPr/>
        </p:nvSpPr>
        <p:spPr>
          <a:xfrm>
            <a:off x="5392738" y="3989388"/>
            <a:ext cx="2473325" cy="236537"/>
          </a:xfrm>
          <a:prstGeom prst="rect">
            <a:avLst/>
          </a:prstGeom>
          <a:solidFill>
            <a:schemeClr val="accent1">
              <a:alpha val="3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Rechthoek 38">
            <a:extLst>
              <a:ext uri="{FF2B5EF4-FFF2-40B4-BE49-F238E27FC236}">
                <a16:creationId xmlns:a16="http://schemas.microsoft.com/office/drawing/2014/main" id="{4021D43A-80A0-168A-40FB-DC90BB7161BF}"/>
              </a:ext>
            </a:extLst>
          </p:cNvPr>
          <p:cNvSpPr/>
          <p:nvPr/>
        </p:nvSpPr>
        <p:spPr>
          <a:xfrm>
            <a:off x="4195763" y="4225925"/>
            <a:ext cx="4375150" cy="179388"/>
          </a:xfrm>
          <a:prstGeom prst="rect">
            <a:avLst/>
          </a:prstGeom>
          <a:solidFill>
            <a:schemeClr val="accent1">
              <a:alpha val="3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Rechthoek 41">
            <a:extLst>
              <a:ext uri="{FF2B5EF4-FFF2-40B4-BE49-F238E27FC236}">
                <a16:creationId xmlns:a16="http://schemas.microsoft.com/office/drawing/2014/main" id="{C8295EA8-FF2C-38E5-2B85-BAA425876826}"/>
              </a:ext>
            </a:extLst>
          </p:cNvPr>
          <p:cNvSpPr/>
          <p:nvPr/>
        </p:nvSpPr>
        <p:spPr>
          <a:xfrm>
            <a:off x="4195763" y="4405313"/>
            <a:ext cx="5121275" cy="236537"/>
          </a:xfrm>
          <a:prstGeom prst="rect">
            <a:avLst/>
          </a:prstGeom>
          <a:solidFill>
            <a:schemeClr val="accent1">
              <a:alpha val="3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Rechthoek 42">
            <a:extLst>
              <a:ext uri="{FF2B5EF4-FFF2-40B4-BE49-F238E27FC236}">
                <a16:creationId xmlns:a16="http://schemas.microsoft.com/office/drawing/2014/main" id="{3239C5B3-0E7A-D645-23E6-8A109E3A48C5}"/>
              </a:ext>
            </a:extLst>
          </p:cNvPr>
          <p:cNvSpPr/>
          <p:nvPr/>
        </p:nvSpPr>
        <p:spPr>
          <a:xfrm>
            <a:off x="4195763" y="4641850"/>
            <a:ext cx="5121275" cy="236538"/>
          </a:xfrm>
          <a:prstGeom prst="rect">
            <a:avLst/>
          </a:prstGeom>
          <a:solidFill>
            <a:schemeClr val="accent1">
              <a:alpha val="3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Rechthoek 44">
            <a:extLst>
              <a:ext uri="{FF2B5EF4-FFF2-40B4-BE49-F238E27FC236}">
                <a16:creationId xmlns:a16="http://schemas.microsoft.com/office/drawing/2014/main" id="{B4450DC6-8503-A9B6-96C9-83C351B5DF77}"/>
              </a:ext>
            </a:extLst>
          </p:cNvPr>
          <p:cNvSpPr/>
          <p:nvPr/>
        </p:nvSpPr>
        <p:spPr>
          <a:xfrm>
            <a:off x="4195763" y="4865688"/>
            <a:ext cx="5121275" cy="236537"/>
          </a:xfrm>
          <a:prstGeom prst="rect">
            <a:avLst/>
          </a:prstGeom>
          <a:solidFill>
            <a:schemeClr val="accent1">
              <a:alpha val="3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Rechthoek 45">
            <a:extLst>
              <a:ext uri="{FF2B5EF4-FFF2-40B4-BE49-F238E27FC236}">
                <a16:creationId xmlns:a16="http://schemas.microsoft.com/office/drawing/2014/main" id="{00A67FB1-C0F5-9741-A6C9-B552F2AA91D7}"/>
              </a:ext>
            </a:extLst>
          </p:cNvPr>
          <p:cNvSpPr/>
          <p:nvPr/>
        </p:nvSpPr>
        <p:spPr>
          <a:xfrm>
            <a:off x="4195763" y="5084763"/>
            <a:ext cx="5121275" cy="236537"/>
          </a:xfrm>
          <a:prstGeom prst="rect">
            <a:avLst/>
          </a:prstGeom>
          <a:solidFill>
            <a:schemeClr val="accent1">
              <a:alpha val="3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Rechthoek 46">
            <a:extLst>
              <a:ext uri="{FF2B5EF4-FFF2-40B4-BE49-F238E27FC236}">
                <a16:creationId xmlns:a16="http://schemas.microsoft.com/office/drawing/2014/main" id="{F0429C67-55CC-F30D-9104-6D2C2E1A832F}"/>
              </a:ext>
            </a:extLst>
          </p:cNvPr>
          <p:cNvSpPr/>
          <p:nvPr/>
        </p:nvSpPr>
        <p:spPr>
          <a:xfrm>
            <a:off x="4195763" y="5313363"/>
            <a:ext cx="5121275" cy="173037"/>
          </a:xfrm>
          <a:prstGeom prst="rect">
            <a:avLst/>
          </a:prstGeom>
          <a:solidFill>
            <a:schemeClr val="accent1">
              <a:alpha val="3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Freeform: Shape 615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2E7F6F-4C42-6708-C5C9-C663F26FA5F8}"/>
              </a:ext>
            </a:extLst>
          </p:cNvPr>
          <p:cNvSpPr>
            <a:spLocks noGrp="1"/>
          </p:cNvSpPr>
          <p:nvPr>
            <p:ph type="title"/>
          </p:nvPr>
        </p:nvSpPr>
        <p:spPr>
          <a:xfrm>
            <a:off x="219905" y="1153571"/>
            <a:ext cx="3885167" cy="4461163"/>
          </a:xfrm>
        </p:spPr>
        <p:txBody>
          <a:bodyPr rtlCol="0">
            <a:normAutofit/>
          </a:bodyPr>
          <a:lstStyle/>
          <a:p>
            <a:pPr eaLnBrk="1" fontAlgn="auto" hangingPunct="1">
              <a:spcAft>
                <a:spcPts val="0"/>
              </a:spcAft>
              <a:defRPr/>
            </a:pPr>
            <a:r>
              <a:rPr lang="nl-NL" sz="4100" b="1" dirty="0">
                <a:solidFill>
                  <a:srgbClr val="FFFFFF"/>
                </a:solidFill>
                <a:latin typeface="+mn-lt"/>
              </a:rPr>
              <a:t>De portemonnee</a:t>
            </a:r>
          </a:p>
        </p:txBody>
      </p:sp>
      <p:sp>
        <p:nvSpPr>
          <p:cNvPr id="6156" name="Arc 615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47" name="Tijdelijke aanduiding voor inhoud 2">
            <a:extLst>
              <a:ext uri="{FF2B5EF4-FFF2-40B4-BE49-F238E27FC236}">
                <a16:creationId xmlns:a16="http://schemas.microsoft.com/office/drawing/2014/main" id="{3757224A-12FB-F084-B965-4987FE4C6405}"/>
              </a:ext>
            </a:extLst>
          </p:cNvPr>
          <p:cNvSpPr>
            <a:spLocks noGrp="1"/>
          </p:cNvSpPr>
          <p:nvPr>
            <p:ph idx="1"/>
          </p:nvPr>
        </p:nvSpPr>
        <p:spPr>
          <a:xfrm>
            <a:off x="4447308" y="591344"/>
            <a:ext cx="6906491" cy="5585619"/>
          </a:xfrm>
        </p:spPr>
        <p:txBody>
          <a:bodyPr anchor="ctr">
            <a:normAutofit/>
          </a:bodyPr>
          <a:lstStyle/>
          <a:p>
            <a:pPr marL="0" indent="0" eaLnBrk="1" hangingPunct="1">
              <a:buFont typeface="Arial" panose="020B0604020202020204" pitchFamily="34" charset="0"/>
              <a:buNone/>
            </a:pPr>
            <a:r>
              <a:rPr lang="nl-NL" altLang="nl-NL" sz="2000" dirty="0"/>
              <a:t>In 2019 was het doorsnee vermogen van 65-plus huishoudens: 142.600 euro (2015: 86.500 euro). </a:t>
            </a:r>
          </a:p>
          <a:p>
            <a:pPr marL="0" indent="0" eaLnBrk="1" hangingPunct="1">
              <a:buFont typeface="Arial" panose="020B0604020202020204" pitchFamily="34" charset="0"/>
              <a:buNone/>
            </a:pPr>
            <a:r>
              <a:rPr lang="nl-NL" sz="2000" dirty="0">
                <a:effectLst/>
              </a:rPr>
              <a:t>Vermogen omvat een breed scala aan financiële en materiële bezittingen. Denk aan </a:t>
            </a:r>
            <a:r>
              <a:rPr lang="nl-NL" altLang="nl-NL" sz="2000" dirty="0"/>
              <a:t>banktegoeden en effecten, onroerend goed, auto’s, boten, ondernemingsvermogen, alsmede schulden (hypotheekschulden en consumptief krediet). </a:t>
            </a:r>
          </a:p>
          <a:p>
            <a:pPr marL="0" indent="0" eaLnBrk="1" hangingPunct="1">
              <a:buFont typeface="Arial" panose="020B0604020202020204" pitchFamily="34" charset="0"/>
              <a:buNone/>
            </a:pPr>
            <a:r>
              <a:rPr lang="nl-NL" altLang="nl-NL" sz="2000" dirty="0"/>
              <a:t>Uiteraard zijn er groepen ouderen die (veel) minder tot niets bezitten. </a:t>
            </a:r>
          </a:p>
          <a:p>
            <a:pPr marL="0" indent="0" eaLnBrk="1" hangingPunct="1">
              <a:buFont typeface="Arial" panose="020B0604020202020204" pitchFamily="34" charset="0"/>
              <a:buNone/>
            </a:pPr>
            <a:endParaRPr lang="nl-NL" altLang="nl-NL" sz="2000" dirty="0"/>
          </a:p>
          <a:p>
            <a:pPr marL="0" indent="0" eaLnBrk="1" hangingPunct="1">
              <a:buFont typeface="Arial" panose="020B0604020202020204" pitchFamily="34" charset="0"/>
              <a:buNone/>
            </a:pPr>
            <a:r>
              <a:rPr lang="nl-NL" altLang="nl-NL" sz="2000" dirty="0"/>
              <a:t>Bron: CBS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04F715-A745-7299-4D1F-565EA1F9F734}"/>
              </a:ext>
            </a:extLst>
          </p:cNvPr>
          <p:cNvSpPr>
            <a:spLocks noGrp="1"/>
          </p:cNvSpPr>
          <p:nvPr>
            <p:ph type="title"/>
          </p:nvPr>
        </p:nvSpPr>
        <p:spPr>
          <a:xfrm>
            <a:off x="686834" y="1153572"/>
            <a:ext cx="3200400" cy="4461163"/>
          </a:xfrm>
        </p:spPr>
        <p:txBody>
          <a:bodyPr rtlCol="0">
            <a:normAutofit/>
          </a:bodyPr>
          <a:lstStyle/>
          <a:p>
            <a:pPr eaLnBrk="1" fontAlgn="auto" hangingPunct="1">
              <a:spcAft>
                <a:spcPts val="0"/>
              </a:spcAft>
              <a:defRPr/>
            </a:pPr>
            <a:r>
              <a:rPr lang="nl-NL" sz="2800" b="1">
                <a:solidFill>
                  <a:srgbClr val="FFFFFF"/>
                </a:solidFill>
                <a:latin typeface="+mn-lt"/>
              </a:rPr>
              <a:t>Geschiedenis van de vermogensopbouw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144BDE75-90F1-DCF5-67A8-EE96E7C8D5CA}"/>
              </a:ext>
            </a:extLst>
          </p:cNvPr>
          <p:cNvSpPr>
            <a:spLocks noGrp="1"/>
          </p:cNvSpPr>
          <p:nvPr>
            <p:ph idx="1"/>
          </p:nvPr>
        </p:nvSpPr>
        <p:spPr>
          <a:xfrm>
            <a:off x="4447308" y="591344"/>
            <a:ext cx="6906491" cy="5585619"/>
          </a:xfrm>
        </p:spPr>
        <p:txBody>
          <a:bodyPr rtlCol="0" anchor="ctr">
            <a:normAutofit/>
          </a:bodyPr>
          <a:lstStyle/>
          <a:p>
            <a:pPr marL="0" indent="0" eaLnBrk="1" fontAlgn="auto" hangingPunct="1">
              <a:spcAft>
                <a:spcPts val="0"/>
              </a:spcAft>
              <a:buFont typeface="Arial" panose="020B0604020202020204" pitchFamily="34" charset="0"/>
              <a:buNone/>
              <a:defRPr/>
            </a:pPr>
            <a:r>
              <a:rPr lang="nl-NL" dirty="0"/>
              <a:t>Na de Tweede Wereldoorlog ontstond een sterke economische groei die zorgde voor stijging van de lonen en algemene welvaart. </a:t>
            </a:r>
          </a:p>
          <a:p>
            <a:pPr marL="0" indent="0" eaLnBrk="1" fontAlgn="auto" hangingPunct="1">
              <a:spcAft>
                <a:spcPts val="0"/>
              </a:spcAft>
              <a:buFont typeface="Arial" panose="020B0604020202020204" pitchFamily="34" charset="0"/>
              <a:buNone/>
              <a:defRPr/>
            </a:pPr>
            <a:r>
              <a:rPr lang="nl-NL" dirty="0"/>
              <a:t>De babyboomgeneratie is honkvaster geweest dan de huidige generaties en hebben zo geprofiteerd van de stijging van de huizenprijzen. </a:t>
            </a:r>
          </a:p>
          <a:p>
            <a:pPr marL="0" indent="0" eaLnBrk="1" fontAlgn="auto" hangingPunct="1">
              <a:spcAft>
                <a:spcPts val="0"/>
              </a:spcAft>
              <a:buFont typeface="Arial" panose="020B0604020202020204" pitchFamily="34" charset="0"/>
              <a:buNone/>
              <a:defRPr/>
            </a:pPr>
            <a:r>
              <a:rPr lang="nl-NL" dirty="0"/>
              <a:t>Doorvererving werden de babyboomers (gemiddeld) steeds rijker. </a:t>
            </a:r>
          </a:p>
          <a:p>
            <a:pPr marL="0" indent="0" eaLnBrk="1" fontAlgn="auto" hangingPunct="1">
              <a:spcAft>
                <a:spcPts val="0"/>
              </a:spcAft>
              <a:buFont typeface="Arial" panose="020B0604020202020204" pitchFamily="34" charset="0"/>
              <a:buNone/>
              <a:defRPr/>
            </a:pPr>
            <a:endParaRPr lang="nl-NL" dirty="0"/>
          </a:p>
          <a:p>
            <a:pPr marL="0" indent="0" eaLnBrk="1" fontAlgn="auto" hangingPunct="1">
              <a:spcAft>
                <a:spcPts val="0"/>
              </a:spcAft>
              <a:buFont typeface="Arial" panose="020B0604020202020204" pitchFamily="34" charset="0"/>
              <a:buNone/>
              <a:defRPr/>
            </a:pPr>
            <a:r>
              <a:rPr lang="nl-NL" dirty="0"/>
              <a:t>(CPB, 2019b)</a:t>
            </a:r>
          </a:p>
          <a:p>
            <a:pPr eaLnBrk="1" fontAlgn="auto" hangingPunct="1">
              <a:spcAft>
                <a:spcPts val="0"/>
              </a:spcAft>
              <a:defRPr/>
            </a:pP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3D3820-46F0-A260-68D2-7370F2DFF719}"/>
              </a:ext>
            </a:extLst>
          </p:cNvPr>
          <p:cNvSpPr>
            <a:spLocks noGrp="1"/>
          </p:cNvSpPr>
          <p:nvPr>
            <p:ph type="title"/>
          </p:nvPr>
        </p:nvSpPr>
        <p:spPr>
          <a:xfrm>
            <a:off x="686834" y="1153572"/>
            <a:ext cx="3200400" cy="4461163"/>
          </a:xfrm>
        </p:spPr>
        <p:txBody>
          <a:bodyPr rtlCol="0">
            <a:normAutofit/>
          </a:bodyPr>
          <a:lstStyle/>
          <a:p>
            <a:pPr eaLnBrk="1" fontAlgn="auto" hangingPunct="1">
              <a:spcAft>
                <a:spcPts val="0"/>
              </a:spcAft>
              <a:defRPr/>
            </a:pPr>
            <a:r>
              <a:rPr lang="nl-NL" sz="3100" b="1">
                <a:solidFill>
                  <a:srgbClr val="FFFFFF"/>
                </a:solidFill>
                <a:latin typeface="+mn-lt"/>
              </a:rPr>
              <a:t>Maatschappelijke ontwikkelingen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8D2EAEC1-6AD7-4119-1E76-9A0868733DFC}"/>
              </a:ext>
            </a:extLst>
          </p:cNvPr>
          <p:cNvSpPr>
            <a:spLocks noGrp="1"/>
          </p:cNvSpPr>
          <p:nvPr>
            <p:ph idx="1"/>
          </p:nvPr>
        </p:nvSpPr>
        <p:spPr>
          <a:xfrm>
            <a:off x="4447308" y="591344"/>
            <a:ext cx="6906491" cy="5585619"/>
          </a:xfrm>
        </p:spPr>
        <p:txBody>
          <a:bodyPr rtlCol="0" anchor="ctr">
            <a:normAutofit/>
          </a:bodyPr>
          <a:lstStyle/>
          <a:p>
            <a:pPr marL="0" indent="0">
              <a:buNone/>
            </a:pPr>
            <a:r>
              <a:rPr lang="nl-NL" sz="1800" dirty="0">
                <a:effectLst/>
              </a:rPr>
              <a:t>In 2022 was de nationale grijze druk 34%. Voor elke persoon van 65 jaar of ouder zijn er drie mensen in de werkzame leeftijdscategorie (van 20 tot 65 jaar). De komende jaren zal dit naar verwachting toenemen tot bijna 50%. Op basis van de bevolkingsprognose van het CBS is de verwachting dat de nationale grijze druk daarna licht afneemt.</a:t>
            </a:r>
          </a:p>
          <a:p>
            <a:pPr marL="0" indent="0">
              <a:buNone/>
            </a:pPr>
            <a:r>
              <a:rPr lang="nl-NL" sz="1800" dirty="0">
                <a:effectLst/>
              </a:rPr>
              <a:t>Ouderen hebben vaker hulp nodig door afnemende 'zelfstandigheid'. Dit komt mede door digitalisering en minder persoonlijk contact. Daarbij hebben ze sinds 2015 geen toegang meer tot het verzorgingshuis.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CA987D-8871-0769-93C9-8FE42C5E851D}"/>
              </a:ext>
            </a:extLst>
          </p:cNvPr>
          <p:cNvSpPr>
            <a:spLocks noGrp="1"/>
          </p:cNvSpPr>
          <p:nvPr>
            <p:ph type="title"/>
          </p:nvPr>
        </p:nvSpPr>
        <p:spPr>
          <a:xfrm>
            <a:off x="459854" y="1153571"/>
            <a:ext cx="3366357" cy="4461163"/>
          </a:xfrm>
        </p:spPr>
        <p:txBody>
          <a:bodyPr rtlCol="0">
            <a:normAutofit/>
          </a:bodyPr>
          <a:lstStyle/>
          <a:p>
            <a:pPr eaLnBrk="1" fontAlgn="auto" hangingPunct="1">
              <a:spcAft>
                <a:spcPts val="0"/>
              </a:spcAft>
              <a:defRPr/>
            </a:pPr>
            <a:r>
              <a:rPr lang="nl-NL" sz="4000" b="1" dirty="0">
                <a:solidFill>
                  <a:srgbClr val="FFFFFF"/>
                </a:solidFill>
                <a:latin typeface="+mn-lt"/>
              </a:rPr>
              <a:t>Wat is er mis? Voorbeelden uit de media….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AD2E44A5-FAF8-CB1C-2BE3-3873E3B9502A}"/>
              </a:ext>
            </a:extLst>
          </p:cNvPr>
          <p:cNvSpPr>
            <a:spLocks noGrp="1"/>
          </p:cNvSpPr>
          <p:nvPr>
            <p:ph idx="1"/>
          </p:nvPr>
        </p:nvSpPr>
        <p:spPr>
          <a:xfrm>
            <a:off x="4447308" y="591344"/>
            <a:ext cx="6906491" cy="5585619"/>
          </a:xfrm>
        </p:spPr>
        <p:txBody>
          <a:bodyPr rtlCol="0" anchor="ctr">
            <a:normAutofit/>
          </a:bodyPr>
          <a:lstStyle/>
          <a:p>
            <a:pPr eaLnBrk="1" fontAlgn="auto" hangingPunct="1">
              <a:spcAft>
                <a:spcPts val="0"/>
              </a:spcAft>
              <a:defRPr/>
            </a:pPr>
            <a:r>
              <a:rPr lang="nl-NL" dirty="0"/>
              <a:t>Zelfstandig wonende hulpafhankelijke ouderen worden makkelijk slachtoffer van misbruik</a:t>
            </a:r>
          </a:p>
          <a:p>
            <a:pPr eaLnBrk="1" fontAlgn="auto" hangingPunct="1">
              <a:spcAft>
                <a:spcPts val="0"/>
              </a:spcAft>
              <a:defRPr/>
            </a:pPr>
            <a:r>
              <a:rPr lang="nl-NL" dirty="0"/>
              <a:t>Was opa wilsbekwaam toen hij zijn testament  opmaakte? </a:t>
            </a:r>
          </a:p>
          <a:p>
            <a:pPr eaLnBrk="1" fontAlgn="auto" hangingPunct="1">
              <a:spcAft>
                <a:spcPts val="0"/>
              </a:spcAft>
              <a:defRPr/>
            </a:pPr>
            <a:r>
              <a:rPr lang="nl-NL" dirty="0"/>
              <a:t>Drugsverslaafde zoon isoleert moeder en plundert haar rekeningen</a:t>
            </a:r>
          </a:p>
          <a:p>
            <a:pPr eaLnBrk="1" fontAlgn="auto" hangingPunct="1">
              <a:spcAft>
                <a:spcPts val="0"/>
              </a:spcAft>
              <a:defRPr/>
            </a:pPr>
            <a:r>
              <a:rPr lang="nl-NL" dirty="0"/>
              <a:t>Man vergiftigd door nieuwe vriendin om erfenis</a:t>
            </a:r>
          </a:p>
          <a:p>
            <a:pPr eaLnBrk="1" fontAlgn="auto" hangingPunct="1">
              <a:spcAft>
                <a:spcPts val="0"/>
              </a:spcAft>
              <a:defRPr/>
            </a:pPr>
            <a:endParaRPr lang="nl-NL" dirty="0"/>
          </a:p>
        </p:txBody>
      </p:sp>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1021</Words>
  <Application>Microsoft Office PowerPoint</Application>
  <PresentationFormat>Widescreen</PresentationFormat>
  <Paragraphs>130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Kantoorthema</vt:lpstr>
      <vt:lpstr>Oscar Balkenende</vt:lpstr>
      <vt:lpstr>Achtergrond</vt:lpstr>
      <vt:lpstr>Hoeveel ouderen zijn er in Nederland?</vt:lpstr>
      <vt:lpstr>Nederland vergrijst   </vt:lpstr>
      <vt:lpstr>PowerPoint Presentation</vt:lpstr>
      <vt:lpstr>De portemonnee</vt:lpstr>
      <vt:lpstr>Geschiedenis van de vermogensopbouw</vt:lpstr>
      <vt:lpstr>Maatschappelijke ontwikkelingen </vt:lpstr>
      <vt:lpstr>Wat is er mis? Voorbeelden uit de media….</vt:lpstr>
      <vt:lpstr>PowerPoint Presentation</vt:lpstr>
      <vt:lpstr>PowerPoint Presentation</vt:lpstr>
      <vt:lpstr>PowerPoint Presentation</vt:lpstr>
      <vt:lpstr>Van sociale cohesie naar professionele cohesie </vt:lpstr>
      <vt:lpstr>PowerPoint Presentation</vt:lpstr>
      <vt:lpstr>PowerPoint Presentation</vt:lpstr>
      <vt:lpstr>PowerPoint Presentation</vt:lpstr>
      <vt:lpstr>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Oscar Balkenende</dc:creator>
  <cp:lastModifiedBy>KPMG</cp:lastModifiedBy>
  <cp:revision>31</cp:revision>
  <dcterms:created xsi:type="dcterms:W3CDTF">2023-09-30T20:13:19Z</dcterms:created>
  <dcterms:modified xsi:type="dcterms:W3CDTF">2024-04-09T17:56:15Z</dcterms:modified>
</cp:coreProperties>
</file>