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0"/>
  </p:notesMasterIdLst>
  <p:sldIdLst>
    <p:sldId id="256" r:id="rId2"/>
    <p:sldId id="258" r:id="rId3"/>
    <p:sldId id="260" r:id="rId4"/>
    <p:sldId id="262" r:id="rId5"/>
    <p:sldId id="263" r:id="rId6"/>
    <p:sldId id="269" r:id="rId7"/>
    <p:sldId id="270" r:id="rId8"/>
    <p:sldId id="266" r:id="rId9"/>
    <p:sldId id="271" r:id="rId10"/>
    <p:sldId id="268" r:id="rId11"/>
    <p:sldId id="261" r:id="rId12"/>
    <p:sldId id="272" r:id="rId13"/>
    <p:sldId id="274" r:id="rId14"/>
    <p:sldId id="273" r:id="rId15"/>
    <p:sldId id="267" r:id="rId16"/>
    <p:sldId id="257" r:id="rId17"/>
    <p:sldId id="264" r:id="rId18"/>
    <p:sldId id="275"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9D46E5-63BB-42AA-BA41-3478935B8F67}" v="20" dt="2023-10-18T21:14:26.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84165" autoAdjust="0"/>
  </p:normalViewPr>
  <p:slideViewPr>
    <p:cSldViewPr snapToGrid="0">
      <p:cViewPr varScale="1">
        <p:scale>
          <a:sx n="51" d="100"/>
          <a:sy n="51" d="100"/>
        </p:scale>
        <p:origin x="1188"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4" d="100"/>
          <a:sy n="94" d="100"/>
        </p:scale>
        <p:origin x="6192" y="10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C8A462-0BD6-41BC-B9D9-CBDFB3E0799E}" type="datetimeFigureOut">
              <a:rPr lang="nl-NL" smtClean="0"/>
              <a:t>9-4-2024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CFB7DF-1418-499A-8B28-06368304AD7A}" type="slidenum">
              <a:rPr lang="nl-NL" smtClean="0"/>
              <a:t>‹#›</a:t>
            </a:fld>
            <a:endParaRPr lang="nl-NL"/>
          </a:p>
        </p:txBody>
      </p:sp>
    </p:spTree>
    <p:extLst>
      <p:ext uri="{BB962C8B-B14F-4D97-AF65-F5344CB8AC3E}">
        <p14:creationId xmlns:p14="http://schemas.microsoft.com/office/powerpoint/2010/main" val="2599185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 aankondiging staat dat bij financieel misbruik veelal bewust gecreëerde feiten en omstandigheden voorkomen.</a:t>
            </a:r>
          </a:p>
          <a:p>
            <a:r>
              <a:rPr lang="nl-NL" dirty="0"/>
              <a:t>En dat klopt. Na meer dan een decennium hulp te hebben geboden bij financieel misbruik zien we in vrijwel alle gevallen het patroon van Paaien Indoctrineren Isoleren Kaalplukken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3</a:t>
            </a:fld>
            <a:endParaRPr lang="nl-NL"/>
          </a:p>
        </p:txBody>
      </p:sp>
    </p:spTree>
    <p:extLst>
      <p:ext uri="{BB962C8B-B14F-4D97-AF65-F5344CB8AC3E}">
        <p14:creationId xmlns:p14="http://schemas.microsoft.com/office/powerpoint/2010/main" val="157877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misbruiker zal je echt niet op de hoogte brengen.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13</a:t>
            </a:fld>
            <a:endParaRPr lang="nl-NL"/>
          </a:p>
        </p:txBody>
      </p:sp>
    </p:spTree>
    <p:extLst>
      <p:ext uri="{BB962C8B-B14F-4D97-AF65-F5344CB8AC3E}">
        <p14:creationId xmlns:p14="http://schemas.microsoft.com/office/powerpoint/2010/main" val="501893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kennis zit in de mensen. Laat zorgmedewerkers hun bevindingen noteren in het zorgdossier dat opgeborgen wordt, zodat het niet in het zicht ligt.</a:t>
            </a:r>
          </a:p>
          <a:p>
            <a:r>
              <a:rPr lang="nl-NL" dirty="0"/>
              <a:t>Bv. Als dochter binnenkomt, dan vertrekt de buurvrouw via de achterdeur.</a:t>
            </a:r>
          </a:p>
          <a:p>
            <a:r>
              <a:rPr lang="nl-NL" dirty="0"/>
              <a:t>Ervaring van Petra is dat de mensen die zich om het slachtoffer bekommeren tijdens leven op de achtergrond willen verklaren.</a:t>
            </a:r>
          </a:p>
          <a:p>
            <a:r>
              <a:rPr lang="nl-NL" dirty="0"/>
              <a:t>Men heeft de verplichting om alles dat van belang is voor de persoon waarvoor je zorgt vast te leggen.</a:t>
            </a:r>
          </a:p>
          <a:p>
            <a:r>
              <a:rPr lang="nl-NL" dirty="0"/>
              <a:t>Er is altijd onzekerheid of de advocaat de zaak bewijstechnisch </a:t>
            </a:r>
            <a:r>
              <a:rPr lang="nl-NL" dirty="0" err="1"/>
              <a:t>rondkrijgt</a:t>
            </a:r>
            <a:endParaRPr lang="nl-NL" dirty="0"/>
          </a:p>
          <a:p>
            <a:endParaRPr lang="nl-NL" dirty="0"/>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14</a:t>
            </a:fld>
            <a:endParaRPr lang="nl-NL"/>
          </a:p>
        </p:txBody>
      </p:sp>
    </p:spTree>
    <p:extLst>
      <p:ext uri="{BB962C8B-B14F-4D97-AF65-F5344CB8AC3E}">
        <p14:creationId xmlns:p14="http://schemas.microsoft.com/office/powerpoint/2010/main" val="430768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Vaak wordt me gevraagd naar het strafrecht. </a:t>
            </a:r>
          </a:p>
          <a:p>
            <a:r>
              <a:rPr lang="nl-NL" dirty="0"/>
              <a:t>Hulp OvJ geeft aan dat zij 4 categorieën hanteren. Waarvan de eerste categorie de bewijsbare mishandelingen en oplichtingszaken </a:t>
            </a:r>
            <a:r>
              <a:rPr lang="nl-NL" dirty="0" err="1"/>
              <a:t>ed</a:t>
            </a:r>
            <a:r>
              <a:rPr lang="nl-NL" dirty="0"/>
              <a:t> zijn.</a:t>
            </a:r>
          </a:p>
          <a:p>
            <a:r>
              <a:rPr lang="nl-NL" dirty="0"/>
              <a:t>Hij geeft aan dat de hele strafrechtketen vol zit. Dat capaciteitsgebrek bij politie vaak de oorzaak is van sepot.</a:t>
            </a:r>
          </a:p>
          <a:p>
            <a:endParaRPr lang="nl-NL" dirty="0"/>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15</a:t>
            </a:fld>
            <a:endParaRPr lang="nl-NL"/>
          </a:p>
        </p:txBody>
      </p:sp>
    </p:spTree>
    <p:extLst>
      <p:ext uri="{BB962C8B-B14F-4D97-AF65-F5344CB8AC3E}">
        <p14:creationId xmlns:p14="http://schemas.microsoft.com/office/powerpoint/2010/main" val="3051869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achtergrond van de eerste pagina van deze presentatie. </a:t>
            </a:r>
          </a:p>
          <a:p>
            <a:r>
              <a:rPr lang="nl-NL" dirty="0"/>
              <a:t>Na zoveel gevallen van financieel misbruik te hebben gezien heb ik drie conclusies. </a:t>
            </a:r>
          </a:p>
          <a:p>
            <a:pPr marL="228600" indent="-228600">
              <a:buAutoNum type="arabicParenR"/>
            </a:pPr>
            <a:r>
              <a:rPr lang="nl-NL" dirty="0"/>
              <a:t>Financieel misbruik voorkomen en vroeg aanpakken kan alleen als de professionals rondom de oudere samenwerken. Wanneer ze weten wie zij waarvoor kunnen inschakelen. </a:t>
            </a:r>
          </a:p>
          <a:p>
            <a:pPr marL="228600" indent="-228600">
              <a:buAutoNum type="arabicParenR"/>
            </a:pPr>
            <a:r>
              <a:rPr lang="nl-NL" dirty="0"/>
              <a:t>Financieel misbruik aanpakken vereist een multidisciplinaire aanpak</a:t>
            </a:r>
          </a:p>
          <a:p>
            <a:pPr marL="228600" indent="-228600">
              <a:buAutoNum type="arabicParenR"/>
            </a:pPr>
            <a:r>
              <a:rPr lang="nl-NL" dirty="0"/>
              <a:t>De beste manier om financieel misbruik te voorkomen is te zorgen dat ouderen beschikken over een sociaal vangnet van meerdere personen, zodat zij niet afhankelijk worden van één persoon.</a:t>
            </a:r>
          </a:p>
          <a:p>
            <a:endParaRPr lang="nl-NL" dirty="0"/>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17</a:t>
            </a:fld>
            <a:endParaRPr lang="nl-NL"/>
          </a:p>
        </p:txBody>
      </p:sp>
    </p:spTree>
    <p:extLst>
      <p:ext uri="{BB962C8B-B14F-4D97-AF65-F5344CB8AC3E}">
        <p14:creationId xmlns:p14="http://schemas.microsoft.com/office/powerpoint/2010/main" val="2594049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Heel vaak krijgt men het bewijs niet rond. Heeft de vermoedelijk pleger goede argumenten. </a:t>
            </a:r>
          </a:p>
          <a:p>
            <a:r>
              <a:rPr lang="nl-NL" dirty="0"/>
              <a:t>Geen disciplinaire maatregelen. </a:t>
            </a:r>
          </a:p>
          <a:p>
            <a:r>
              <a:rPr lang="nl-NL" dirty="0"/>
              <a:t>Banken: Bankafschriften &lt;15 </a:t>
            </a:r>
            <a:r>
              <a:rPr lang="nl-NL" dirty="0" err="1"/>
              <a:t>mnd</a:t>
            </a:r>
            <a:r>
              <a:rPr lang="nl-NL" dirty="0"/>
              <a:t> voor overlijden alleen met gegronde reden, &gt;15 maanden alleen met gegronde reden en met toestemming van alle erfgenamen.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4</a:t>
            </a:fld>
            <a:endParaRPr lang="nl-NL"/>
          </a:p>
        </p:txBody>
      </p:sp>
    </p:spTree>
    <p:extLst>
      <p:ext uri="{BB962C8B-B14F-4D97-AF65-F5344CB8AC3E}">
        <p14:creationId xmlns:p14="http://schemas.microsoft.com/office/powerpoint/2010/main" val="2659470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Onderbuurvrouw bleek op MBO iets juridisch te doen. Bleek onder bewind te staan wegens problematische schulden.</a:t>
            </a:r>
          </a:p>
          <a:p>
            <a:r>
              <a:rPr lang="nl-NL" dirty="0"/>
              <a:t>Geen geld, geen mogelijkheid om advocaat in te schakelen. Erfgename moest verwerpen.</a:t>
            </a:r>
          </a:p>
          <a:p>
            <a:r>
              <a:rPr lang="nl-NL" dirty="0"/>
              <a:t>Wel met recherche gesproken of zij een mogelijkheid zagen, maar bleek te lastig te bewijzen dat meneer dit niet had gewild, ondanks dat hij bij de notaris had aangegeven dat hij wilde dat al het geld naar het goede doel zou gaan. </a:t>
            </a:r>
          </a:p>
          <a:p>
            <a:r>
              <a:rPr lang="nl-NL" dirty="0"/>
              <a:t>Schrale troost, politie zag alleen mogelijkheid tot doen van aangifte wegens diefstal. Poetsvrouw die al jaren bij meneer kwam had schriftelijk bewijs dat zij de scooter geschonken had gekregen en de onderbuurvrouw had de scooter op haar eigen naam overgeschreven.</a:t>
            </a:r>
          </a:p>
          <a:p>
            <a:r>
              <a:rPr lang="nl-NL" dirty="0"/>
              <a:t>Dossier overgedragen aan de gemeente als onbeheerde nalatenschap.</a:t>
            </a:r>
          </a:p>
          <a:p>
            <a:endParaRPr lang="nl-NL" dirty="0"/>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5</a:t>
            </a:fld>
            <a:endParaRPr lang="nl-NL"/>
          </a:p>
        </p:txBody>
      </p:sp>
    </p:spTree>
    <p:extLst>
      <p:ext uri="{BB962C8B-B14F-4D97-AF65-F5344CB8AC3E}">
        <p14:creationId xmlns:p14="http://schemas.microsoft.com/office/powerpoint/2010/main" val="2231894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Private banker krijgt eens in de week bericht van ongebruikelijke transacties.</a:t>
            </a:r>
          </a:p>
          <a:p>
            <a:r>
              <a:rPr lang="nl-NL" dirty="0"/>
              <a:t>Meneer liet de bank beleggen. Na melding verkoop </a:t>
            </a:r>
            <a:r>
              <a:rPr lang="nl-NL" sz="1200" kern="100" dirty="0">
                <a:effectLst/>
                <a:ea typeface="Calibri" panose="020F0502020204030204" pitchFamily="34" charset="0"/>
                <a:cs typeface="Times New Roman" panose="02020603050405020304" pitchFamily="18" charset="0"/>
              </a:rPr>
              <a:t>€ 700.000 aan effecten alle rekeningen gecheckt. Contact gezocht met meneer, lukte niet, direct politie erop af gestuurd.</a:t>
            </a:r>
          </a:p>
          <a:p>
            <a:r>
              <a:rPr lang="nl-NL" sz="1200" kern="100" dirty="0">
                <a:effectLst/>
                <a:ea typeface="Calibri" panose="020F0502020204030204" pitchFamily="34" charset="0"/>
                <a:cs typeface="Times New Roman" panose="02020603050405020304" pitchFamily="18" charset="0"/>
              </a:rPr>
              <a:t>We hebben onderzoek gedaan en in opdracht van erfgenamen aangifte bij politie voorbereid. Testament kon nog worden aangepast dat niet een derde maar de zus tot executeur werd benoemd.</a:t>
            </a:r>
          </a:p>
          <a:p>
            <a:r>
              <a:rPr lang="nl-NL" sz="1200" kern="100" dirty="0">
                <a:effectLst/>
                <a:ea typeface="Calibri" panose="020F0502020204030204" pitchFamily="34" charset="0"/>
                <a:cs typeface="Times New Roman" panose="02020603050405020304" pitchFamily="18" charset="0"/>
              </a:rPr>
              <a:t>Tijdens voorbereiden van de aangifte kwamen we erachter dat vanuit het mailaccount van meneer naar de notaris was gemaild dat mevrouw met de foutloos gespelde moeilijke Afrikaanse naam ook de woning à 2,5 </a:t>
            </a:r>
            <a:r>
              <a:rPr lang="nl-NL" sz="1200" kern="100" dirty="0" err="1">
                <a:effectLst/>
                <a:ea typeface="Calibri" panose="020F0502020204030204" pitchFamily="34" charset="0"/>
                <a:cs typeface="Times New Roman" panose="02020603050405020304" pitchFamily="18" charset="0"/>
              </a:rPr>
              <a:t>mio</a:t>
            </a:r>
            <a:r>
              <a:rPr lang="nl-NL" sz="1200" kern="100" dirty="0">
                <a:effectLst/>
                <a:ea typeface="Calibri" panose="020F0502020204030204" pitchFamily="34" charset="0"/>
                <a:cs typeface="Times New Roman" panose="02020603050405020304" pitchFamily="18" charset="0"/>
              </a:rPr>
              <a:t> en een geldbedrag van een miljoen moest krijgen.</a:t>
            </a:r>
          </a:p>
          <a:p>
            <a:r>
              <a:rPr lang="nl-NL" sz="1200" kern="100" dirty="0">
                <a:effectLst/>
                <a:ea typeface="Calibri" panose="020F0502020204030204" pitchFamily="34" charset="0"/>
                <a:cs typeface="Times New Roman" panose="02020603050405020304" pitchFamily="18" charset="0"/>
              </a:rPr>
              <a:t>Strafzaak loopt.</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6</a:t>
            </a:fld>
            <a:endParaRPr lang="nl-NL"/>
          </a:p>
        </p:txBody>
      </p:sp>
    </p:spTree>
    <p:extLst>
      <p:ext uri="{BB962C8B-B14F-4D97-AF65-F5344CB8AC3E}">
        <p14:creationId xmlns:p14="http://schemas.microsoft.com/office/powerpoint/2010/main" val="2324303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Bewindvoerder gevraagd naar zijn ‘vakantiegeld’. Hij heeft dat bedrag de volgende dag teruggestort. Was een foutje.</a:t>
            </a:r>
          </a:p>
          <a:p>
            <a:r>
              <a:rPr lang="nl-NL" dirty="0"/>
              <a:t>Spullen wist hij niet meer, zou wel eens van een andere onderbewindgestelde kunnen zijn. Ook die bedragen zijn op korte termijn teruggestort.</a:t>
            </a:r>
          </a:p>
          <a:p>
            <a:r>
              <a:rPr lang="nl-NL" dirty="0"/>
              <a:t>Contact kantonrechter: tja, als onverwijld is terugbetaald, dan is er niets aan de hand en wordt er vanuit de Rechtbank niets gedaan.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7</a:t>
            </a:fld>
            <a:endParaRPr lang="nl-NL"/>
          </a:p>
        </p:txBody>
      </p:sp>
    </p:spTree>
    <p:extLst>
      <p:ext uri="{BB962C8B-B14F-4D97-AF65-F5344CB8AC3E}">
        <p14:creationId xmlns:p14="http://schemas.microsoft.com/office/powerpoint/2010/main" val="1959952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Zielige verhalen: kleinzoon kan geen bankrekening openen, wil contanten hebben</a:t>
            </a:r>
          </a:p>
          <a:p>
            <a:r>
              <a:rPr lang="nl-NL" dirty="0"/>
              <a:t>De verhalen worden steeds mooier: Zijn vriendin is zwanger, geld voor baby uitzet.</a:t>
            </a:r>
          </a:p>
          <a:p>
            <a:r>
              <a:rPr lang="nl-NL" dirty="0" err="1"/>
              <a:t>Enz</a:t>
            </a:r>
            <a:r>
              <a:rPr lang="nl-NL" dirty="0"/>
              <a:t> </a:t>
            </a:r>
            <a:r>
              <a:rPr lang="nl-NL" dirty="0" err="1"/>
              <a:t>enz</a:t>
            </a: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kern="100" dirty="0">
                <a:cs typeface="Times New Roman" panose="02020603050405020304" pitchFamily="18" charset="0"/>
              </a:rPr>
              <a:t>Opgelost door: Leningovereenkomst op te stellen, verrekenen met erfdeel opa en oma (na overlijden), pas geblokkeerd, nu wordt bewind aangevraagd</a:t>
            </a:r>
          </a:p>
          <a:p>
            <a:endParaRPr lang="nl-NL" dirty="0"/>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8</a:t>
            </a:fld>
            <a:endParaRPr lang="nl-NL"/>
          </a:p>
        </p:txBody>
      </p:sp>
    </p:spTree>
    <p:extLst>
      <p:ext uri="{BB962C8B-B14F-4D97-AF65-F5344CB8AC3E}">
        <p14:creationId xmlns:p14="http://schemas.microsoft.com/office/powerpoint/2010/main" val="2780613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Slim om ook aan anderen te schenken. De boekhouder die de aangifte voor mevrouw verzorgde kreeg </a:t>
            </a:r>
            <a:r>
              <a:rPr lang="nl-NL" sz="1200" kern="100" dirty="0">
                <a:effectLst/>
                <a:ea typeface="Calibri" panose="020F0502020204030204" pitchFamily="34" charset="0"/>
                <a:cs typeface="Times New Roman" panose="02020603050405020304" pitchFamily="18" charset="0"/>
              </a:rPr>
              <a:t>€ 10k geschonken en heeft verklaard dat hij dit bedrag pas na veel aandringen van de bankmedewerker heeft aanvaard.</a:t>
            </a:r>
            <a:endParaRPr lang="nl-NL" dirty="0"/>
          </a:p>
          <a:p>
            <a:r>
              <a:rPr lang="nl-NL" dirty="0"/>
              <a:t>Advocaten zijn twee jaar bezig geweest met onderzoeken en poging tot schikken. Deze zomer heb ik met het dossier mogen meekijken en vond tussen de stukken gegevens van de thuiszorg.</a:t>
            </a:r>
          </a:p>
          <a:p>
            <a:r>
              <a:rPr lang="nl-NL" dirty="0"/>
              <a:t>Stoute schoenen aangetrokken en thuiszorg gebeld. Kreeg dossier toegestuurd.</a:t>
            </a:r>
          </a:p>
          <a:p>
            <a:r>
              <a:rPr lang="nl-NL" dirty="0"/>
              <a:t>Summier, maar medicatielijst en ergens stond dat mevrouw niet meer precies wist wat er was gebeurd. Overleg gehad met POH van de Lokale Alliantie Zoetermeer. Mevrouw had hartfalen en de POH wist me te vertellen dat mensen delirant kunnen wanneer ze veel vocht vasthouden.</a:t>
            </a:r>
          </a:p>
          <a:p>
            <a:r>
              <a:rPr lang="nl-NL" dirty="0"/>
              <a:t>Blijkt dat de schenkingen zijn gedaan in de weken nadat mevrouw in het ziekenhuis was behandeld voor het vocht. Brief voor de advocaat voorbereid met daarin aangegeven dat er een zwaarwegend belang is.</a:t>
            </a:r>
          </a:p>
          <a:p>
            <a:r>
              <a:rPr lang="nl-NL" dirty="0"/>
              <a:t>Inmiddels is de huisarts zo ver dat Theo Trompetter het medisch dossier mag inzien.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9</a:t>
            </a:fld>
            <a:endParaRPr lang="nl-NL"/>
          </a:p>
        </p:txBody>
      </p:sp>
    </p:spTree>
    <p:extLst>
      <p:ext uri="{BB962C8B-B14F-4D97-AF65-F5344CB8AC3E}">
        <p14:creationId xmlns:p14="http://schemas.microsoft.com/office/powerpoint/2010/main" val="2484531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Wat horen we in de praktijk van bewindvoerders: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Toestemming kantonrechter om bij onderbewindstelling of opvolgend bewind onderzoek te doen naar financieel verleden en naar wat er niet goed is gegaan. Hiervoor moet de bewindvoerder wel uren krijgen.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 bevindingen moeten aan de kantonrechter worden voorgelegd.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Niet altijd wordt duidelijk uit het onderzoek van de bewindvoerder wat er is gebeurd. Als het evident is kan de kantonrechter bepalen dat er pogingen kunnen worden ondernomen om het geld terug te halen.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Een bewindvoerder/professioneel gevolmachtigde heeft als het goed is een beroeps-/bedrijfsaansprakelijkheidsverzekering.</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En wat te doen met de door de rechter goedgekeurde verantwoordingen?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Casus </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11</a:t>
            </a:fld>
            <a:endParaRPr lang="nl-NL"/>
          </a:p>
        </p:txBody>
      </p:sp>
    </p:spTree>
    <p:extLst>
      <p:ext uri="{BB962C8B-B14F-4D97-AF65-F5344CB8AC3E}">
        <p14:creationId xmlns:p14="http://schemas.microsoft.com/office/powerpoint/2010/main" val="2960213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Executeur heeft veel moeite moeten doen om een gesprek met de kantonrechter te krijgen.</a:t>
            </a:r>
          </a:p>
          <a:p>
            <a:r>
              <a:rPr lang="nl-NL" dirty="0"/>
              <a:t>Eerste vraag: mevrouw waarom bent u hier. Er is geen belang, bedrag is te laag.</a:t>
            </a:r>
          </a:p>
          <a:p>
            <a:endParaRPr lang="nl-NL" dirty="0"/>
          </a:p>
          <a:p>
            <a:r>
              <a:rPr lang="nl-NL" dirty="0"/>
              <a:t>Artikelnummers uitgezocht: roze strings bij Victoria’s </a:t>
            </a:r>
            <a:r>
              <a:rPr lang="nl-NL" dirty="0" err="1"/>
              <a:t>Secret</a:t>
            </a:r>
            <a:r>
              <a:rPr lang="nl-NL" dirty="0"/>
              <a:t>. Gevraagd hoe mevrouw haar incontinentie luiers kon dragen in deze strings?</a:t>
            </a:r>
          </a:p>
          <a:p>
            <a:r>
              <a:rPr lang="nl-NL" dirty="0"/>
              <a:t>Volgens zorginstelling lag mevrouw de laatste 2 </a:t>
            </a:r>
            <a:r>
              <a:rPr lang="nl-NL" dirty="0" err="1"/>
              <a:t>mnd</a:t>
            </a:r>
            <a:r>
              <a:rPr lang="nl-NL" dirty="0"/>
              <a:t> in bed.</a:t>
            </a:r>
          </a:p>
          <a:p>
            <a:r>
              <a:rPr lang="nl-NL" dirty="0"/>
              <a:t>Manege blijkt van dochter van de bewindvoerder te zijn.</a:t>
            </a:r>
          </a:p>
          <a:p>
            <a:r>
              <a:rPr lang="nl-NL" dirty="0"/>
              <a:t>Kantonrechter geeft bewindvoerders de kans bewijs te leveren en geeft aan dat ze anders de bedragen moeten terugbetalen.</a:t>
            </a:r>
          </a:p>
          <a:p>
            <a:r>
              <a:rPr lang="nl-NL" dirty="0"/>
              <a:t>Executeur overweegt om aangifte bij politie te doen.</a:t>
            </a:r>
          </a:p>
        </p:txBody>
      </p:sp>
      <p:sp>
        <p:nvSpPr>
          <p:cNvPr id="4" name="Tijdelijke aanduiding voor dianummer 3"/>
          <p:cNvSpPr>
            <a:spLocks noGrp="1"/>
          </p:cNvSpPr>
          <p:nvPr>
            <p:ph type="sldNum" sz="quarter" idx="5"/>
          </p:nvPr>
        </p:nvSpPr>
        <p:spPr/>
        <p:txBody>
          <a:bodyPr/>
          <a:lstStyle/>
          <a:p>
            <a:fld id="{8CCFB7DF-1418-499A-8B28-06368304AD7A}" type="slidenum">
              <a:rPr lang="nl-NL" smtClean="0"/>
              <a:t>12</a:t>
            </a:fld>
            <a:endParaRPr lang="nl-NL"/>
          </a:p>
        </p:txBody>
      </p:sp>
    </p:spTree>
    <p:extLst>
      <p:ext uri="{BB962C8B-B14F-4D97-AF65-F5344CB8AC3E}">
        <p14:creationId xmlns:p14="http://schemas.microsoft.com/office/powerpoint/2010/main" val="1487923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4/9/2024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29625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4/9/2024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48122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4/9/2024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37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4/9/2024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106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4/9/2024</a:t>
            </a:fld>
            <a:endParaRPr lang="en-US" dirty="0"/>
          </a:p>
        </p:txBody>
      </p:sp>
    </p:spTree>
    <p:extLst>
      <p:ext uri="{BB962C8B-B14F-4D97-AF65-F5344CB8AC3E}">
        <p14:creationId xmlns:p14="http://schemas.microsoft.com/office/powerpoint/2010/main" val="424796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4/9/2024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8583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4/9/2024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32964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4/9/2024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9312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4/9/2024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9074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4/9/2024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6847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4/9/2024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50084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4/9/2024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9975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01" r:id="rId4"/>
    <p:sldLayoutId id="2147483702" r:id="rId5"/>
    <p:sldLayoutId id="2147483707" r:id="rId6"/>
    <p:sldLayoutId id="2147483703" r:id="rId7"/>
    <p:sldLayoutId id="2147483704" r:id="rId8"/>
    <p:sldLayoutId id="2147483705" r:id="rId9"/>
    <p:sldLayoutId id="2147483706" r:id="rId10"/>
    <p:sldLayoutId id="2147483708"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mailto:Nickey@executeursdiensten.nl"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4" name="Picture 3" descr="Een abstract genetisch concept">
            <a:extLst>
              <a:ext uri="{FF2B5EF4-FFF2-40B4-BE49-F238E27FC236}">
                <a16:creationId xmlns:a16="http://schemas.microsoft.com/office/drawing/2014/main" id="{5FFDB1D9-9C95-290B-9CC5-9BA57F139060}"/>
              </a:ext>
            </a:extLst>
          </p:cNvPr>
          <p:cNvPicPr>
            <a:picLocks noChangeAspect="1"/>
          </p:cNvPicPr>
          <p:nvPr/>
        </p:nvPicPr>
        <p:blipFill rotWithShape="1">
          <a:blip r:embed="rId2"/>
          <a:srcRect t="25607" r="-1" b="18129"/>
          <a:stretch/>
        </p:blipFill>
        <p:spPr>
          <a:xfrm>
            <a:off x="1524" y="10"/>
            <a:ext cx="12188952" cy="6857990"/>
          </a:xfrm>
          <a:prstGeom prst="rect">
            <a:avLst/>
          </a:prstGeom>
        </p:spPr>
      </p:pic>
      <p:grpSp>
        <p:nvGrpSpPr>
          <p:cNvPr id="11" name="Group 10">
            <a:extLst>
              <a:ext uri="{FF2B5EF4-FFF2-40B4-BE49-F238E27FC236}">
                <a16:creationId xmlns:a16="http://schemas.microsoft.com/office/drawing/2014/main" id="{FB8CE58F-407C-497E-B723-21FD8C6D35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09937" y="721297"/>
            <a:ext cx="5565913" cy="5415406"/>
            <a:chOff x="797792" y="912854"/>
            <a:chExt cx="5298208" cy="5032292"/>
          </a:xfrm>
        </p:grpSpPr>
        <p:sp>
          <p:nvSpPr>
            <p:cNvPr id="12" name="Freeform: Shape 11">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1439" y="1056388"/>
              <a:ext cx="4968823" cy="4748064"/>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671" y="1232452"/>
              <a:ext cx="4715122" cy="4439901"/>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30EE6C61-083F-210E-4AD5-F901B4C774C9}"/>
              </a:ext>
            </a:extLst>
          </p:cNvPr>
          <p:cNvSpPr>
            <a:spLocks noGrp="1"/>
          </p:cNvSpPr>
          <p:nvPr>
            <p:ph type="ctrTitle"/>
          </p:nvPr>
        </p:nvSpPr>
        <p:spPr>
          <a:xfrm>
            <a:off x="1402171" y="2272847"/>
            <a:ext cx="4181444" cy="2362673"/>
          </a:xfrm>
        </p:spPr>
        <p:txBody>
          <a:bodyPr anchor="b">
            <a:normAutofit fontScale="90000"/>
          </a:bodyPr>
          <a:lstStyle/>
          <a:p>
            <a:pPr algn="ctr"/>
            <a:r>
              <a:rPr lang="nl-NL" sz="4800" dirty="0">
                <a:solidFill>
                  <a:schemeClr val="tx1">
                    <a:lumMod val="75000"/>
                    <a:lumOff val="25000"/>
                  </a:schemeClr>
                </a:solidFill>
              </a:rPr>
              <a:t>Financieel misbruik in de praktijk</a:t>
            </a:r>
          </a:p>
        </p:txBody>
      </p:sp>
    </p:spTree>
    <p:extLst>
      <p:ext uri="{BB962C8B-B14F-4D97-AF65-F5344CB8AC3E}">
        <p14:creationId xmlns:p14="http://schemas.microsoft.com/office/powerpoint/2010/main" val="639827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19">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Picture 4">
            <a:extLst>
              <a:ext uri="{FF2B5EF4-FFF2-40B4-BE49-F238E27FC236}">
                <a16:creationId xmlns:a16="http://schemas.microsoft.com/office/drawing/2014/main" id="{435D789A-C33D-F917-0D16-B8A9F22F2B94}"/>
              </a:ext>
            </a:extLst>
          </p:cNvPr>
          <p:cNvPicPr>
            <a:picLocks noChangeAspect="1"/>
          </p:cNvPicPr>
          <p:nvPr/>
        </p:nvPicPr>
        <p:blipFill rotWithShape="1">
          <a:blip r:embed="rId2"/>
          <a:srcRect l="15248" r="3166"/>
          <a:stretch/>
        </p:blipFill>
        <p:spPr>
          <a:xfrm>
            <a:off x="20" y="10"/>
            <a:ext cx="9947062" cy="6857990"/>
          </a:xfrm>
          <a:prstGeom prst="rect">
            <a:avLst/>
          </a:prstGeom>
        </p:spPr>
      </p:pic>
      <p:sp>
        <p:nvSpPr>
          <p:cNvPr id="34" name="Freeform: Shape 21">
            <a:extLst>
              <a:ext uri="{FF2B5EF4-FFF2-40B4-BE49-F238E27FC236}">
                <a16:creationId xmlns:a16="http://schemas.microsoft.com/office/drawing/2014/main" id="{5871FC61-DD4E-47D4-81FD-8A7E7D12B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35" name="Freeform: Shape 23">
            <a:extLst>
              <a:ext uri="{FF2B5EF4-FFF2-40B4-BE49-F238E27FC236}">
                <a16:creationId xmlns:a16="http://schemas.microsoft.com/office/drawing/2014/main" id="{8B598134-D292-43E6-9C55-1171980469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1834" y="0"/>
            <a:ext cx="4980168" cy="6858000"/>
          </a:xfrm>
          <a:custGeom>
            <a:avLst/>
            <a:gdLst>
              <a:gd name="connsiteX0" fmla="*/ 1623023 w 4901771"/>
              <a:gd name="connsiteY0" fmla="*/ 0 h 6858000"/>
              <a:gd name="connsiteX1" fmla="*/ 2716256 w 4901771"/>
              <a:gd name="connsiteY1" fmla="*/ 0 h 6858000"/>
              <a:gd name="connsiteX2" fmla="*/ 3496422 w 4901771"/>
              <a:gd name="connsiteY2" fmla="*/ 0 h 6858000"/>
              <a:gd name="connsiteX3" fmla="*/ 4544484 w 4901771"/>
              <a:gd name="connsiteY3" fmla="*/ 0 h 6858000"/>
              <a:gd name="connsiteX4" fmla="*/ 4710787 w 4901771"/>
              <a:gd name="connsiteY4" fmla="*/ 0 h 6858000"/>
              <a:gd name="connsiteX5" fmla="*/ 4901771 w 4901771"/>
              <a:gd name="connsiteY5" fmla="*/ 0 h 6858000"/>
              <a:gd name="connsiteX6" fmla="*/ 4901771 w 4901771"/>
              <a:gd name="connsiteY6" fmla="*/ 6858000 h 6858000"/>
              <a:gd name="connsiteX7" fmla="*/ 4710787 w 4901771"/>
              <a:gd name="connsiteY7" fmla="*/ 6858000 h 6858000"/>
              <a:gd name="connsiteX8" fmla="*/ 4544484 w 4901771"/>
              <a:gd name="connsiteY8" fmla="*/ 6858000 h 6858000"/>
              <a:gd name="connsiteX9" fmla="*/ 3496422 w 4901771"/>
              <a:gd name="connsiteY9" fmla="*/ 6858000 h 6858000"/>
              <a:gd name="connsiteX10" fmla="*/ 2716256 w 4901771"/>
              <a:gd name="connsiteY10" fmla="*/ 6858000 h 6858000"/>
              <a:gd name="connsiteX11" fmla="*/ 2502754 w 4901771"/>
              <a:gd name="connsiteY11" fmla="*/ 6858000 h 6858000"/>
              <a:gd name="connsiteX12" fmla="*/ 2390998 w 4901771"/>
              <a:gd name="connsiteY12" fmla="*/ 6780599 h 6858000"/>
              <a:gd name="connsiteX13" fmla="*/ 1874350 w 4901771"/>
              <a:gd name="connsiteY13" fmla="*/ 6374814 h 6858000"/>
              <a:gd name="connsiteX14" fmla="*/ 0 w 4901771"/>
              <a:gd name="connsiteY14" fmla="*/ 3621656 h 6858000"/>
              <a:gd name="connsiteX15" fmla="*/ 1600899 w 4901771"/>
              <a:gd name="connsiteY15"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901771" h="6858000">
                <a:moveTo>
                  <a:pt x="1623023" y="0"/>
                </a:moveTo>
                <a:lnTo>
                  <a:pt x="2716256" y="0"/>
                </a:lnTo>
                <a:lnTo>
                  <a:pt x="3496422" y="0"/>
                </a:lnTo>
                <a:lnTo>
                  <a:pt x="4544484" y="0"/>
                </a:lnTo>
                <a:lnTo>
                  <a:pt x="4710787" y="0"/>
                </a:lnTo>
                <a:lnTo>
                  <a:pt x="4901771" y="0"/>
                </a:lnTo>
                <a:lnTo>
                  <a:pt x="4901771" y="6858000"/>
                </a:lnTo>
                <a:lnTo>
                  <a:pt x="4710787" y="6858000"/>
                </a:lnTo>
                <a:lnTo>
                  <a:pt x="4544484"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5">
            <a:extLst>
              <a:ext uri="{FF2B5EF4-FFF2-40B4-BE49-F238E27FC236}">
                <a16:creationId xmlns:a16="http://schemas.microsoft.com/office/drawing/2014/main" id="{829A1E2C-5AC8-40FC-99E9-832069D39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97013"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el 1">
            <a:extLst>
              <a:ext uri="{FF2B5EF4-FFF2-40B4-BE49-F238E27FC236}">
                <a16:creationId xmlns:a16="http://schemas.microsoft.com/office/drawing/2014/main" id="{7989B0D9-0669-E332-AD43-10BFF1592113}"/>
              </a:ext>
            </a:extLst>
          </p:cNvPr>
          <p:cNvSpPr>
            <a:spLocks noGrp="1"/>
          </p:cNvSpPr>
          <p:nvPr>
            <p:ph type="title"/>
          </p:nvPr>
        </p:nvSpPr>
        <p:spPr>
          <a:xfrm>
            <a:off x="8046720" y="1045596"/>
            <a:ext cx="3689406" cy="1944371"/>
          </a:xfrm>
        </p:spPr>
        <p:txBody>
          <a:bodyPr anchor="b">
            <a:normAutofit/>
          </a:bodyPr>
          <a:lstStyle/>
          <a:p>
            <a:r>
              <a:rPr lang="nl-NL" dirty="0"/>
              <a:t>Ervaringen in de praktijk</a:t>
            </a:r>
          </a:p>
        </p:txBody>
      </p:sp>
      <p:sp>
        <p:nvSpPr>
          <p:cNvPr id="3" name="Tijdelijke aanduiding voor inhoud 2">
            <a:extLst>
              <a:ext uri="{FF2B5EF4-FFF2-40B4-BE49-F238E27FC236}">
                <a16:creationId xmlns:a16="http://schemas.microsoft.com/office/drawing/2014/main" id="{3C4C9E04-DB22-B7F4-D184-EB450A7D3FEB}"/>
              </a:ext>
            </a:extLst>
          </p:cNvPr>
          <p:cNvSpPr>
            <a:spLocks noGrp="1"/>
          </p:cNvSpPr>
          <p:nvPr>
            <p:ph idx="1"/>
          </p:nvPr>
        </p:nvSpPr>
        <p:spPr>
          <a:xfrm>
            <a:off x="8046718" y="2929993"/>
            <a:ext cx="3633747" cy="2592125"/>
          </a:xfrm>
        </p:spPr>
        <p:txBody>
          <a:bodyPr>
            <a:normAutofit/>
          </a:bodyPr>
          <a:lstStyle/>
          <a:p>
            <a:r>
              <a:rPr lang="nl-NL" dirty="0"/>
              <a:t>Bewindvoerder</a:t>
            </a:r>
          </a:p>
          <a:p>
            <a:r>
              <a:rPr lang="nl-NL" dirty="0"/>
              <a:t>Executeur</a:t>
            </a:r>
          </a:p>
          <a:p>
            <a:r>
              <a:rPr lang="nl-NL" dirty="0"/>
              <a:t>Gevolmachtigde</a:t>
            </a:r>
          </a:p>
          <a:p>
            <a:r>
              <a:rPr lang="nl-NL" dirty="0"/>
              <a:t>Advocaat</a:t>
            </a:r>
          </a:p>
          <a:p>
            <a:r>
              <a:rPr lang="nl-NL" dirty="0"/>
              <a:t>Politie</a:t>
            </a:r>
          </a:p>
        </p:txBody>
      </p:sp>
    </p:spTree>
    <p:extLst>
      <p:ext uri="{BB962C8B-B14F-4D97-AF65-F5344CB8AC3E}">
        <p14:creationId xmlns:p14="http://schemas.microsoft.com/office/powerpoint/2010/main" val="728333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12AAEFAD-446C-CF05-3F3F-067D8B922BD4}"/>
              </a:ext>
            </a:extLst>
          </p:cNvPr>
          <p:cNvSpPr>
            <a:spLocks noGrp="1"/>
          </p:cNvSpPr>
          <p:nvPr>
            <p:ph type="title"/>
          </p:nvPr>
        </p:nvSpPr>
        <p:spPr>
          <a:xfrm>
            <a:off x="1920875" y="442913"/>
            <a:ext cx="6857365" cy="1344612"/>
          </a:xfrm>
        </p:spPr>
        <p:txBody>
          <a:bodyPr anchor="b">
            <a:normAutofit/>
          </a:bodyPr>
          <a:lstStyle/>
          <a:p>
            <a:r>
              <a:rPr lang="nl-NL" dirty="0"/>
              <a:t>Bewindvoerder</a:t>
            </a:r>
          </a:p>
        </p:txBody>
      </p:sp>
      <p:sp>
        <p:nvSpPr>
          <p:cNvPr id="3" name="Tijdelijke aanduiding voor inhoud 2">
            <a:extLst>
              <a:ext uri="{FF2B5EF4-FFF2-40B4-BE49-F238E27FC236}">
                <a16:creationId xmlns:a16="http://schemas.microsoft.com/office/drawing/2014/main" id="{704180D3-328A-0F2F-FA42-D850A2C9F968}"/>
              </a:ext>
            </a:extLst>
          </p:cNvPr>
          <p:cNvSpPr>
            <a:spLocks noGrp="1"/>
          </p:cNvSpPr>
          <p:nvPr>
            <p:ph idx="1"/>
          </p:nvPr>
        </p:nvSpPr>
        <p:spPr>
          <a:xfrm>
            <a:off x="1920875" y="2312988"/>
            <a:ext cx="6857365" cy="3651250"/>
          </a:xfrm>
        </p:spPr>
        <p:txBody>
          <a:bodyPr>
            <a:normAutofit/>
          </a:bodyPr>
          <a:lstStyle/>
          <a:p>
            <a:pPr>
              <a:lnSpc>
                <a:spcPct val="130000"/>
              </a:lnSpc>
            </a:pPr>
            <a:r>
              <a:rPr lang="nl-NL" sz="1500" dirty="0"/>
              <a:t>Toestemming kantonrechter om bij onderbewindstelling of opvolgend bewind onderzoek te doen naar financieel verleden. Bevindingen voorleggen aan kantonrechter.</a:t>
            </a:r>
          </a:p>
          <a:p>
            <a:pPr>
              <a:lnSpc>
                <a:spcPct val="130000"/>
              </a:lnSpc>
            </a:pPr>
            <a:r>
              <a:rPr lang="nl-NL" sz="1500" dirty="0"/>
              <a:t>Op kosten van onderbewindgestelde zelf</a:t>
            </a:r>
          </a:p>
          <a:p>
            <a:pPr>
              <a:lnSpc>
                <a:spcPct val="130000"/>
              </a:lnSpc>
            </a:pPr>
            <a:r>
              <a:rPr lang="nl-NL" sz="1500" dirty="0"/>
              <a:t>Evident? Dan proberen geld terug te halen</a:t>
            </a:r>
          </a:p>
          <a:p>
            <a:pPr>
              <a:lnSpc>
                <a:spcPct val="130000"/>
              </a:lnSpc>
            </a:pPr>
            <a:r>
              <a:rPr lang="nl-NL" sz="1500" dirty="0"/>
              <a:t>Aansprakelijk stellen vorige bewindvoerder/gevolmachtigde</a:t>
            </a:r>
          </a:p>
          <a:p>
            <a:pPr>
              <a:lnSpc>
                <a:spcPct val="130000"/>
              </a:lnSpc>
            </a:pPr>
            <a:r>
              <a:rPr lang="nl-NL" sz="1500" dirty="0"/>
              <a:t>Wat als de kantonrechter eerdere rekening en verantwoording heeft goedgekeurd?</a:t>
            </a:r>
          </a:p>
        </p:txBody>
      </p:sp>
    </p:spTree>
    <p:extLst>
      <p:ext uri="{BB962C8B-B14F-4D97-AF65-F5344CB8AC3E}">
        <p14:creationId xmlns:p14="http://schemas.microsoft.com/office/powerpoint/2010/main" val="214122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21" name="Group 20">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22" name="Freeform: Shape 21">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5" name="Freeform: Shape 24">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73A8012F-6D9C-C679-0C55-3D767B169EC2}"/>
              </a:ext>
            </a:extLst>
          </p:cNvPr>
          <p:cNvSpPr>
            <a:spLocks noGrp="1"/>
          </p:cNvSpPr>
          <p:nvPr>
            <p:ph type="title"/>
          </p:nvPr>
        </p:nvSpPr>
        <p:spPr>
          <a:xfrm>
            <a:off x="1920875" y="442913"/>
            <a:ext cx="6857365" cy="1344612"/>
          </a:xfrm>
        </p:spPr>
        <p:txBody>
          <a:bodyPr anchor="b">
            <a:normAutofit/>
          </a:bodyPr>
          <a:lstStyle/>
          <a:p>
            <a:pPr>
              <a:lnSpc>
                <a:spcPct val="120000"/>
              </a:lnSpc>
            </a:pPr>
            <a:r>
              <a:rPr lang="nl-NL" sz="3000"/>
              <a:t>Executeur:</a:t>
            </a:r>
            <a:br>
              <a:rPr lang="nl-NL" sz="3000"/>
            </a:br>
            <a:r>
              <a:rPr lang="nl-NL" sz="3000"/>
              <a:t>Dagbesteding met paarden</a:t>
            </a:r>
          </a:p>
        </p:txBody>
      </p:sp>
      <p:sp>
        <p:nvSpPr>
          <p:cNvPr id="3" name="Tijdelijke aanduiding voor inhoud 2">
            <a:extLst>
              <a:ext uri="{FF2B5EF4-FFF2-40B4-BE49-F238E27FC236}">
                <a16:creationId xmlns:a16="http://schemas.microsoft.com/office/drawing/2014/main" id="{7B69E76F-5BD3-124D-CAC3-F1B4FB5C15F2}"/>
              </a:ext>
            </a:extLst>
          </p:cNvPr>
          <p:cNvSpPr>
            <a:spLocks noGrp="1"/>
          </p:cNvSpPr>
          <p:nvPr>
            <p:ph idx="1"/>
          </p:nvPr>
        </p:nvSpPr>
        <p:spPr>
          <a:xfrm>
            <a:off x="1920875" y="1787525"/>
            <a:ext cx="9840686" cy="3575247"/>
          </a:xfrm>
        </p:spPr>
        <p:txBody>
          <a:bodyPr>
            <a:normAutofit/>
          </a:bodyPr>
          <a:lstStyle/>
          <a:p>
            <a:pPr>
              <a:lnSpc>
                <a:spcPct val="130000"/>
              </a:lnSpc>
            </a:pPr>
            <a:r>
              <a:rPr lang="nl-NL" sz="1500" dirty="0"/>
              <a:t>Dame overlijdt</a:t>
            </a:r>
          </a:p>
          <a:p>
            <a:pPr>
              <a:lnSpc>
                <a:spcPct val="130000"/>
              </a:lnSpc>
            </a:pPr>
            <a:r>
              <a:rPr lang="nl-NL" sz="1500" kern="100" dirty="0">
                <a:effectLst/>
                <a:ea typeface="Calibri" panose="020F0502020204030204" pitchFamily="34" charset="0"/>
                <a:cs typeface="Times New Roman" panose="02020603050405020304" pitchFamily="18" charset="0"/>
              </a:rPr>
              <a:t>Stond laatste twee jaar onder be</a:t>
            </a:r>
            <a:r>
              <a:rPr lang="nl-NL" sz="1500" kern="100" dirty="0">
                <a:ea typeface="Calibri" panose="020F0502020204030204" pitchFamily="34" charset="0"/>
                <a:cs typeface="Times New Roman" panose="02020603050405020304" pitchFamily="18" charset="0"/>
              </a:rPr>
              <a:t>wind bij boekhoudkantoor</a:t>
            </a:r>
          </a:p>
          <a:p>
            <a:pPr>
              <a:lnSpc>
                <a:spcPct val="130000"/>
              </a:lnSpc>
            </a:pPr>
            <a:r>
              <a:rPr lang="nl-NL" sz="1500" kern="100" dirty="0">
                <a:effectLst/>
                <a:ea typeface="Calibri" panose="020F0502020204030204" pitchFamily="34" charset="0"/>
                <a:cs typeface="Times New Roman" panose="02020603050405020304" pitchFamily="18" charset="0"/>
              </a:rPr>
              <a:t>Executeur ontdekt o.a.</a:t>
            </a:r>
            <a:r>
              <a:rPr lang="nl-NL" sz="1500" kern="100" dirty="0">
                <a:ea typeface="Calibri" panose="020F0502020204030204" pitchFamily="34" charset="0"/>
                <a:cs typeface="Times New Roman" panose="02020603050405020304" pitchFamily="18" charset="0"/>
              </a:rPr>
              <a:t>:</a:t>
            </a:r>
          </a:p>
          <a:p>
            <a:pPr marL="285750" indent="-285750">
              <a:lnSpc>
                <a:spcPct val="130000"/>
              </a:lnSpc>
              <a:buFont typeface="Arial" panose="020B0604020202020204" pitchFamily="34" charset="0"/>
              <a:buChar char="•"/>
            </a:pPr>
            <a:r>
              <a:rPr lang="nl-NL" sz="1500" kern="100" dirty="0">
                <a:effectLst/>
                <a:ea typeface="Calibri" panose="020F0502020204030204" pitchFamily="34" charset="0"/>
                <a:cs typeface="Times New Roman" panose="02020603050405020304" pitchFamily="18" charset="0"/>
              </a:rPr>
              <a:t>Boodsch</a:t>
            </a:r>
            <a:r>
              <a:rPr lang="nl-NL" sz="1500" kern="100" dirty="0">
                <a:ea typeface="Calibri" panose="020F0502020204030204" pitchFamily="34" charset="0"/>
                <a:cs typeface="Times New Roman" panose="02020603050405020304" pitchFamily="18" charset="0"/>
              </a:rPr>
              <a:t>appen pampers, snoep, waterpistooltjes</a:t>
            </a:r>
          </a:p>
          <a:p>
            <a:pPr marL="285750" indent="-285750">
              <a:lnSpc>
                <a:spcPct val="130000"/>
              </a:lnSpc>
              <a:buFont typeface="Arial" panose="020B0604020202020204" pitchFamily="34" charset="0"/>
              <a:buChar char="•"/>
            </a:pPr>
            <a:r>
              <a:rPr lang="nl-NL" sz="1500" kern="100" dirty="0">
                <a:ea typeface="Calibri" panose="020F0502020204030204" pitchFamily="34" charset="0"/>
                <a:cs typeface="Times New Roman" panose="02020603050405020304" pitchFamily="18" charset="0"/>
              </a:rPr>
              <a:t>Kleding maten XS – XL</a:t>
            </a:r>
          </a:p>
          <a:p>
            <a:pPr marL="285750" indent="-285750">
              <a:lnSpc>
                <a:spcPct val="130000"/>
              </a:lnSpc>
              <a:buFont typeface="Arial" panose="020B0604020202020204" pitchFamily="34" charset="0"/>
              <a:buChar char="•"/>
            </a:pPr>
            <a:r>
              <a:rPr lang="nl-NL" sz="1500" kern="100" dirty="0">
                <a:effectLst/>
                <a:ea typeface="Calibri" panose="020F0502020204030204" pitchFamily="34" charset="0"/>
                <a:cs typeface="Times New Roman" panose="02020603050405020304" pitchFamily="18" charset="0"/>
              </a:rPr>
              <a:t>Dag</a:t>
            </a:r>
            <a:r>
              <a:rPr lang="nl-NL" sz="1500" kern="100" dirty="0">
                <a:ea typeface="Calibri" panose="020F0502020204030204" pitchFamily="34" charset="0"/>
                <a:cs typeface="Times New Roman" panose="02020603050405020304" pitchFamily="18" charset="0"/>
              </a:rPr>
              <a:t>besteding à </a:t>
            </a:r>
            <a:r>
              <a:rPr lang="nl-NL" sz="1500" kern="100" dirty="0">
                <a:effectLst/>
                <a:ea typeface="Calibri" panose="020F0502020204030204" pitchFamily="34" charset="0"/>
                <a:cs typeface="Times New Roman" panose="02020603050405020304" pitchFamily="18" charset="0"/>
              </a:rPr>
              <a:t>€ 10.000 in laatste 3 </a:t>
            </a:r>
            <a:r>
              <a:rPr lang="nl-NL" sz="1500" kern="100" dirty="0" err="1">
                <a:effectLst/>
                <a:ea typeface="Calibri" panose="020F0502020204030204" pitchFamily="34" charset="0"/>
                <a:cs typeface="Times New Roman" panose="02020603050405020304" pitchFamily="18" charset="0"/>
              </a:rPr>
              <a:t>mnd</a:t>
            </a:r>
            <a:r>
              <a:rPr lang="nl-NL" sz="1500" kern="100" dirty="0">
                <a:effectLst/>
                <a:ea typeface="Calibri" panose="020F0502020204030204" pitchFamily="34" charset="0"/>
                <a:cs typeface="Times New Roman" panose="02020603050405020304" pitchFamily="18" charset="0"/>
              </a:rPr>
              <a:t> voor overlijden</a:t>
            </a:r>
          </a:p>
          <a:p>
            <a:pPr>
              <a:lnSpc>
                <a:spcPct val="130000"/>
              </a:lnSpc>
            </a:pPr>
            <a:r>
              <a:rPr lang="nl-NL" sz="1500" kern="100" dirty="0">
                <a:effectLst/>
                <a:ea typeface="Calibri" panose="020F0502020204030204" pitchFamily="34" charset="0"/>
                <a:cs typeface="Times New Roman" panose="02020603050405020304" pitchFamily="18" charset="0"/>
              </a:rPr>
              <a:t>Kantonrechter heeft eindrekening en verantwoording goedgekeurd, erfgenamen niet</a:t>
            </a:r>
          </a:p>
        </p:txBody>
      </p:sp>
    </p:spTree>
    <p:extLst>
      <p:ext uri="{BB962C8B-B14F-4D97-AF65-F5344CB8AC3E}">
        <p14:creationId xmlns:p14="http://schemas.microsoft.com/office/powerpoint/2010/main" val="1425332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73A8012F-6D9C-C679-0C55-3D767B169EC2}"/>
              </a:ext>
            </a:extLst>
          </p:cNvPr>
          <p:cNvSpPr>
            <a:spLocks noGrp="1"/>
          </p:cNvSpPr>
          <p:nvPr>
            <p:ph type="title"/>
          </p:nvPr>
        </p:nvSpPr>
        <p:spPr>
          <a:xfrm>
            <a:off x="1920875" y="442913"/>
            <a:ext cx="6857365" cy="1344612"/>
          </a:xfrm>
        </p:spPr>
        <p:txBody>
          <a:bodyPr anchor="b">
            <a:normAutofit/>
          </a:bodyPr>
          <a:lstStyle/>
          <a:p>
            <a:r>
              <a:rPr lang="nl-NL" dirty="0"/>
              <a:t>Gevolmachtigde</a:t>
            </a:r>
          </a:p>
        </p:txBody>
      </p:sp>
      <p:sp>
        <p:nvSpPr>
          <p:cNvPr id="3" name="Tijdelijke aanduiding voor inhoud 2">
            <a:extLst>
              <a:ext uri="{FF2B5EF4-FFF2-40B4-BE49-F238E27FC236}">
                <a16:creationId xmlns:a16="http://schemas.microsoft.com/office/drawing/2014/main" id="{7B69E76F-5BD3-124D-CAC3-F1B4FB5C15F2}"/>
              </a:ext>
            </a:extLst>
          </p:cNvPr>
          <p:cNvSpPr>
            <a:spLocks noGrp="1"/>
          </p:cNvSpPr>
          <p:nvPr>
            <p:ph idx="1"/>
          </p:nvPr>
        </p:nvSpPr>
        <p:spPr>
          <a:xfrm>
            <a:off x="1920875" y="2312988"/>
            <a:ext cx="8282668" cy="3651250"/>
          </a:xfrm>
        </p:spPr>
        <p:txBody>
          <a:bodyPr>
            <a:normAutofit/>
          </a:bodyPr>
          <a:lstStyle/>
          <a:p>
            <a:r>
              <a:rPr lang="nl-NL" dirty="0"/>
              <a:t>Levenstestament gaat in wanneer VIA arts wilsonbekwaam verklaard. Duurt soms jaren. Risico dat bank volmacht niet aanvaardt.</a:t>
            </a:r>
          </a:p>
          <a:p>
            <a:r>
              <a:rPr lang="nl-NL" dirty="0"/>
              <a:t>Geef de gevolmachtigde een kopie van het levenstestament</a:t>
            </a:r>
          </a:p>
          <a:p>
            <a:r>
              <a:rPr lang="nl-NL" dirty="0"/>
              <a:t>Heb regelmatig contact met volmachtgever</a:t>
            </a:r>
          </a:p>
          <a:p>
            <a:endParaRPr lang="nl-NL"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0627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F2923E53-68C2-7178-CA1E-1BFC5EF5447B}"/>
              </a:ext>
            </a:extLst>
          </p:cNvPr>
          <p:cNvSpPr>
            <a:spLocks noGrp="1"/>
          </p:cNvSpPr>
          <p:nvPr>
            <p:ph type="title"/>
          </p:nvPr>
        </p:nvSpPr>
        <p:spPr>
          <a:xfrm>
            <a:off x="1920875" y="442913"/>
            <a:ext cx="6857365" cy="1344612"/>
          </a:xfrm>
        </p:spPr>
        <p:txBody>
          <a:bodyPr anchor="b">
            <a:normAutofit/>
          </a:bodyPr>
          <a:lstStyle/>
          <a:p>
            <a:r>
              <a:rPr lang="nl-NL" dirty="0"/>
              <a:t>Advocaat</a:t>
            </a:r>
          </a:p>
        </p:txBody>
      </p:sp>
      <p:sp>
        <p:nvSpPr>
          <p:cNvPr id="3" name="Tijdelijke aanduiding voor inhoud 2">
            <a:extLst>
              <a:ext uri="{FF2B5EF4-FFF2-40B4-BE49-F238E27FC236}">
                <a16:creationId xmlns:a16="http://schemas.microsoft.com/office/drawing/2014/main" id="{2B153329-13D6-5468-D6CD-89E76A63D531}"/>
              </a:ext>
            </a:extLst>
          </p:cNvPr>
          <p:cNvSpPr>
            <a:spLocks noGrp="1"/>
          </p:cNvSpPr>
          <p:nvPr>
            <p:ph idx="1"/>
          </p:nvPr>
        </p:nvSpPr>
        <p:spPr>
          <a:xfrm>
            <a:off x="1920875" y="2312988"/>
            <a:ext cx="6857365" cy="3651250"/>
          </a:xfrm>
        </p:spPr>
        <p:txBody>
          <a:bodyPr>
            <a:normAutofit/>
          </a:bodyPr>
          <a:lstStyle/>
          <a:p>
            <a:r>
              <a:rPr lang="nl-NL" dirty="0"/>
              <a:t>Er zijn zoveel vormen en manieren van financieel misbruik dat aanknopingspunten per casus verschillen</a:t>
            </a:r>
          </a:p>
          <a:p>
            <a:r>
              <a:rPr lang="nl-NL" dirty="0"/>
              <a:t>Tip: begin zo vroeg mogelijk met opbouw dossier</a:t>
            </a:r>
          </a:p>
          <a:p>
            <a:r>
              <a:rPr lang="nl-NL" dirty="0"/>
              <a:t>Bewijs t.z.v. wilsbekwaamheid, misbruik bevoegdheid, ongerechtvaardigde verrijking, onrechtmatige daad</a:t>
            </a:r>
          </a:p>
          <a:p>
            <a:r>
              <a:rPr lang="nl-NL" dirty="0"/>
              <a:t>Hoe meer bewijs, hoe kansrijker</a:t>
            </a:r>
          </a:p>
        </p:txBody>
      </p:sp>
    </p:spTree>
    <p:extLst>
      <p:ext uri="{BB962C8B-B14F-4D97-AF65-F5344CB8AC3E}">
        <p14:creationId xmlns:p14="http://schemas.microsoft.com/office/powerpoint/2010/main" val="3512182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302ABA8E-70EA-E9A2-5AFC-36297211CE72}"/>
              </a:ext>
            </a:extLst>
          </p:cNvPr>
          <p:cNvSpPr>
            <a:spLocks noGrp="1"/>
          </p:cNvSpPr>
          <p:nvPr>
            <p:ph type="title"/>
          </p:nvPr>
        </p:nvSpPr>
        <p:spPr>
          <a:xfrm>
            <a:off x="1920875" y="442913"/>
            <a:ext cx="6857365" cy="1344612"/>
          </a:xfrm>
        </p:spPr>
        <p:txBody>
          <a:bodyPr anchor="b">
            <a:normAutofit/>
          </a:bodyPr>
          <a:lstStyle/>
          <a:p>
            <a:r>
              <a:rPr lang="nl-NL" dirty="0"/>
              <a:t>Politie / strafrecht</a:t>
            </a:r>
          </a:p>
        </p:txBody>
      </p:sp>
      <p:sp>
        <p:nvSpPr>
          <p:cNvPr id="3" name="Tijdelijke aanduiding voor inhoud 2">
            <a:extLst>
              <a:ext uri="{FF2B5EF4-FFF2-40B4-BE49-F238E27FC236}">
                <a16:creationId xmlns:a16="http://schemas.microsoft.com/office/drawing/2014/main" id="{3D4C1E88-FE45-BE9C-506B-30516607234A}"/>
              </a:ext>
            </a:extLst>
          </p:cNvPr>
          <p:cNvSpPr>
            <a:spLocks noGrp="1"/>
          </p:cNvSpPr>
          <p:nvPr>
            <p:ph idx="1"/>
          </p:nvPr>
        </p:nvSpPr>
        <p:spPr>
          <a:xfrm>
            <a:off x="1920875" y="1913845"/>
            <a:ext cx="8218535" cy="3651250"/>
          </a:xfrm>
        </p:spPr>
        <p:txBody>
          <a:bodyPr>
            <a:normAutofit/>
          </a:bodyPr>
          <a:lstStyle/>
          <a:p>
            <a:r>
              <a:rPr lang="nl-NL" sz="1700" dirty="0"/>
              <a:t>Vele sepots door capaciteitsgebrek</a:t>
            </a:r>
          </a:p>
          <a:p>
            <a:r>
              <a:rPr lang="nl-NL" sz="1700" dirty="0"/>
              <a:t>Advies hulp OvJ: ‘Blijf aangifte doen’</a:t>
            </a:r>
          </a:p>
          <a:p>
            <a:r>
              <a:rPr lang="nl-NL" sz="1700" dirty="0"/>
              <a:t>Zorg voor wettig en overtuigend bewijs en getuigen</a:t>
            </a:r>
          </a:p>
          <a:p>
            <a:r>
              <a:rPr lang="nl-NL" sz="1700" dirty="0"/>
              <a:t>Kant en klaar dossier aanleveren bij politie</a:t>
            </a:r>
          </a:p>
          <a:p>
            <a:r>
              <a:rPr lang="nl-NL" sz="1700" dirty="0"/>
              <a:t>Eén tegen één -&gt; wordt geseponeerd</a:t>
            </a:r>
          </a:p>
          <a:p>
            <a:r>
              <a:rPr lang="nl-NL" sz="1700" dirty="0"/>
              <a:t>Alternatieven strafrechter: (strafrecht)mediation (art. 51h Sv), bemiddeling wijkagent, civiele procedure</a:t>
            </a:r>
          </a:p>
          <a:p>
            <a:endParaRPr lang="nl-NL" sz="1700" dirty="0"/>
          </a:p>
        </p:txBody>
      </p:sp>
    </p:spTree>
    <p:extLst>
      <p:ext uri="{BB962C8B-B14F-4D97-AF65-F5344CB8AC3E}">
        <p14:creationId xmlns:p14="http://schemas.microsoft.com/office/powerpoint/2010/main" val="1082475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23"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FE166032-3D5A-764A-3EA0-EB1CB8FE9766}"/>
              </a:ext>
            </a:extLst>
          </p:cNvPr>
          <p:cNvSpPr>
            <a:spLocks noGrp="1"/>
          </p:cNvSpPr>
          <p:nvPr>
            <p:ph type="title"/>
          </p:nvPr>
        </p:nvSpPr>
        <p:spPr>
          <a:xfrm>
            <a:off x="1920875" y="442913"/>
            <a:ext cx="6857365" cy="1344612"/>
          </a:xfrm>
        </p:spPr>
        <p:txBody>
          <a:bodyPr anchor="b">
            <a:normAutofit/>
          </a:bodyPr>
          <a:lstStyle/>
          <a:p>
            <a:r>
              <a:rPr lang="nl-NL" dirty="0"/>
              <a:t>Praktische oplossingen</a:t>
            </a:r>
          </a:p>
        </p:txBody>
      </p:sp>
      <p:sp>
        <p:nvSpPr>
          <p:cNvPr id="3" name="Tijdelijke aanduiding voor inhoud 2">
            <a:extLst>
              <a:ext uri="{FF2B5EF4-FFF2-40B4-BE49-F238E27FC236}">
                <a16:creationId xmlns:a16="http://schemas.microsoft.com/office/drawing/2014/main" id="{32980C54-CF5D-078D-4E21-54047877922E}"/>
              </a:ext>
            </a:extLst>
          </p:cNvPr>
          <p:cNvSpPr>
            <a:spLocks noGrp="1"/>
          </p:cNvSpPr>
          <p:nvPr>
            <p:ph idx="1"/>
          </p:nvPr>
        </p:nvSpPr>
        <p:spPr>
          <a:xfrm>
            <a:off x="1920875" y="2312988"/>
            <a:ext cx="6857365" cy="3651250"/>
          </a:xfrm>
        </p:spPr>
        <p:txBody>
          <a:bodyPr>
            <a:normAutofit/>
          </a:bodyPr>
          <a:lstStyle/>
          <a:p>
            <a:r>
              <a:rPr lang="nl-NL"/>
              <a:t>Bewind</a:t>
            </a:r>
          </a:p>
          <a:p>
            <a:r>
              <a:rPr lang="nl-NL"/>
              <a:t>Schenking -&gt; aangifte schenkbelasting</a:t>
            </a:r>
          </a:p>
          <a:p>
            <a:r>
              <a:rPr lang="nl-NL"/>
              <a:t>Leningovereenkomst</a:t>
            </a:r>
          </a:p>
          <a:p>
            <a:r>
              <a:rPr lang="nl-NL"/>
              <a:t>Advocaat een brief laten schrijven</a:t>
            </a:r>
          </a:p>
          <a:p>
            <a:r>
              <a:rPr lang="nl-NL"/>
              <a:t>Geld terugvorderen/beslag leggen</a:t>
            </a:r>
          </a:p>
          <a:p>
            <a:r>
              <a:rPr lang="nl-NL"/>
              <a:t>Weggenomen bedrag verrekenen met de erfenis</a:t>
            </a:r>
            <a:endParaRPr lang="nl-NL" dirty="0"/>
          </a:p>
        </p:txBody>
      </p:sp>
    </p:spTree>
    <p:extLst>
      <p:ext uri="{BB962C8B-B14F-4D97-AF65-F5344CB8AC3E}">
        <p14:creationId xmlns:p14="http://schemas.microsoft.com/office/powerpoint/2010/main" val="2091536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en abstract genetisch concept">
            <a:extLst>
              <a:ext uri="{FF2B5EF4-FFF2-40B4-BE49-F238E27FC236}">
                <a16:creationId xmlns:a16="http://schemas.microsoft.com/office/drawing/2014/main" id="{5FFDB1D9-9C95-290B-9CC5-9BA57F139060}"/>
              </a:ext>
            </a:extLst>
          </p:cNvPr>
          <p:cNvPicPr>
            <a:picLocks noChangeAspect="1"/>
          </p:cNvPicPr>
          <p:nvPr/>
        </p:nvPicPr>
        <p:blipFill rotWithShape="1">
          <a:blip r:embed="rId3"/>
          <a:srcRect t="25607" r="-1" b="18129"/>
          <a:stretch/>
        </p:blipFill>
        <p:spPr>
          <a:xfrm>
            <a:off x="1524" y="10"/>
            <a:ext cx="12188952" cy="6857990"/>
          </a:xfrm>
          <a:prstGeom prst="rect">
            <a:avLst/>
          </a:prstGeom>
        </p:spPr>
      </p:pic>
      <p:sp>
        <p:nvSpPr>
          <p:cNvPr id="6" name="Titel 1">
            <a:extLst>
              <a:ext uri="{FF2B5EF4-FFF2-40B4-BE49-F238E27FC236}">
                <a16:creationId xmlns:a16="http://schemas.microsoft.com/office/drawing/2014/main" id="{F358E044-8067-F2E9-B895-862F449A8878}"/>
              </a:ext>
            </a:extLst>
          </p:cNvPr>
          <p:cNvSpPr txBox="1">
            <a:spLocks/>
          </p:cNvSpPr>
          <p:nvPr/>
        </p:nvSpPr>
        <p:spPr>
          <a:xfrm>
            <a:off x="2145211" y="1574334"/>
            <a:ext cx="8770571" cy="1345269"/>
          </a:xfrm>
          <a:prstGeom prst="rect">
            <a:avLst/>
          </a:prstGeom>
        </p:spPr>
        <p:txBody>
          <a:bodyPr vert="horz" lIns="109728" tIns="109728" rIns="109728" bIns="91440" rtlCol="0" anchor="b">
            <a:noAutofit/>
          </a:bodyPr>
          <a:lstStyle>
            <a:lvl1pPr algn="l" defTabSz="914400" rtl="0" eaLnBrk="1" latinLnBrk="0" hangingPunct="1">
              <a:lnSpc>
                <a:spcPct val="120000"/>
              </a:lnSpc>
              <a:spcBef>
                <a:spcPct val="0"/>
              </a:spcBef>
              <a:buNone/>
              <a:defRPr sz="5400" b="1" kern="1200" spc="150" baseline="0">
                <a:solidFill>
                  <a:schemeClr val="tx1">
                    <a:lumMod val="85000"/>
                    <a:lumOff val="15000"/>
                  </a:schemeClr>
                </a:solidFill>
                <a:latin typeface="+mj-lt"/>
                <a:ea typeface="+mj-ea"/>
                <a:cs typeface="+mj-cs"/>
              </a:defRPr>
            </a:lvl1pPr>
          </a:lstStyle>
          <a:p>
            <a:r>
              <a:rPr lang="nl-NL" sz="6000" dirty="0">
                <a:solidFill>
                  <a:schemeClr val="tx1"/>
                </a:solidFill>
              </a:rPr>
              <a:t>Wie pakt de regie?</a:t>
            </a:r>
          </a:p>
        </p:txBody>
      </p:sp>
    </p:spTree>
    <p:extLst>
      <p:ext uri="{BB962C8B-B14F-4D97-AF65-F5344CB8AC3E}">
        <p14:creationId xmlns:p14="http://schemas.microsoft.com/office/powerpoint/2010/main" val="637780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23">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Een abstract genetisch concept">
            <a:extLst>
              <a:ext uri="{FF2B5EF4-FFF2-40B4-BE49-F238E27FC236}">
                <a16:creationId xmlns:a16="http://schemas.microsoft.com/office/drawing/2014/main" id="{5FFDB1D9-9C95-290B-9CC5-9BA57F139060}"/>
              </a:ext>
            </a:extLst>
          </p:cNvPr>
          <p:cNvPicPr>
            <a:picLocks noChangeAspect="1"/>
          </p:cNvPicPr>
          <p:nvPr/>
        </p:nvPicPr>
        <p:blipFill rotWithShape="1">
          <a:blip r:embed="rId2"/>
          <a:srcRect t="24453" r="-1" b="19282"/>
          <a:stretch/>
        </p:blipFill>
        <p:spPr>
          <a:xfrm>
            <a:off x="1524" y="10"/>
            <a:ext cx="12188952" cy="6857990"/>
          </a:xfrm>
          <a:prstGeom prst="rect">
            <a:avLst/>
          </a:prstGeom>
        </p:spPr>
      </p:pic>
      <p:sp>
        <p:nvSpPr>
          <p:cNvPr id="35" name="Freeform: Shape 25">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27">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7" name="Freeform: Shape 29">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2" name="Freeform: Shape 31">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4" name="Freeform: Shape 33">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el 1">
            <a:extLst>
              <a:ext uri="{FF2B5EF4-FFF2-40B4-BE49-F238E27FC236}">
                <a16:creationId xmlns:a16="http://schemas.microsoft.com/office/drawing/2014/main" id="{30EE6C61-083F-210E-4AD5-F901B4C774C9}"/>
              </a:ext>
            </a:extLst>
          </p:cNvPr>
          <p:cNvSpPr>
            <a:spLocks noGrp="1"/>
          </p:cNvSpPr>
          <p:nvPr>
            <p:ph type="ctrTitle"/>
          </p:nvPr>
        </p:nvSpPr>
        <p:spPr>
          <a:xfrm>
            <a:off x="2190750" y="1788954"/>
            <a:ext cx="7810500" cy="3125338"/>
          </a:xfrm>
        </p:spPr>
        <p:txBody>
          <a:bodyPr anchor="b">
            <a:normAutofit fontScale="90000"/>
          </a:bodyPr>
          <a:lstStyle/>
          <a:p>
            <a:pPr algn="ctr">
              <a:lnSpc>
                <a:spcPct val="110000"/>
              </a:lnSpc>
            </a:pPr>
            <a:r>
              <a:rPr lang="nl-NL" sz="4400" dirty="0"/>
              <a:t>Vragen?</a:t>
            </a:r>
            <a:br>
              <a:rPr lang="nl-NL" sz="1400" dirty="0"/>
            </a:br>
            <a:br>
              <a:rPr lang="nl-NL" sz="3400" dirty="0"/>
            </a:br>
            <a:r>
              <a:rPr lang="nl-NL" sz="3400" dirty="0">
                <a:hlinkClick r:id="rId3"/>
              </a:rPr>
              <a:t>Nickey@executeursdiensten.nl</a:t>
            </a:r>
            <a:br>
              <a:rPr lang="nl-NL" sz="3400" dirty="0"/>
            </a:br>
            <a:br>
              <a:rPr lang="nl-NL" sz="3400" dirty="0"/>
            </a:br>
            <a:r>
              <a:rPr lang="nl-NL" sz="3400" dirty="0"/>
              <a:t>085-0717330</a:t>
            </a:r>
            <a:br>
              <a:rPr lang="nl-NL" sz="3400" dirty="0"/>
            </a:br>
            <a:r>
              <a:rPr lang="nl-NL" sz="3400" dirty="0"/>
              <a:t>06-27832706</a:t>
            </a:r>
          </a:p>
        </p:txBody>
      </p:sp>
    </p:spTree>
    <p:extLst>
      <p:ext uri="{BB962C8B-B14F-4D97-AF65-F5344CB8AC3E}">
        <p14:creationId xmlns:p14="http://schemas.microsoft.com/office/powerpoint/2010/main" val="36982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8773CDBF-1501-141E-DF66-854B078F29D2}"/>
              </a:ext>
            </a:extLst>
          </p:cNvPr>
          <p:cNvSpPr>
            <a:spLocks noGrp="1"/>
          </p:cNvSpPr>
          <p:nvPr>
            <p:ph type="title"/>
          </p:nvPr>
        </p:nvSpPr>
        <p:spPr>
          <a:xfrm>
            <a:off x="1920875" y="442913"/>
            <a:ext cx="6857365" cy="1344612"/>
          </a:xfrm>
        </p:spPr>
        <p:txBody>
          <a:bodyPr anchor="b">
            <a:normAutofit/>
          </a:bodyPr>
          <a:lstStyle/>
          <a:p>
            <a:r>
              <a:rPr lang="nl-NL" dirty="0"/>
              <a:t>Nickey Smelt</a:t>
            </a:r>
          </a:p>
        </p:txBody>
      </p:sp>
      <p:sp>
        <p:nvSpPr>
          <p:cNvPr id="3" name="Tijdelijke aanduiding voor inhoud 2">
            <a:extLst>
              <a:ext uri="{FF2B5EF4-FFF2-40B4-BE49-F238E27FC236}">
                <a16:creationId xmlns:a16="http://schemas.microsoft.com/office/drawing/2014/main" id="{5A198A9D-84EC-1BE0-A878-92543F91165F}"/>
              </a:ext>
            </a:extLst>
          </p:cNvPr>
          <p:cNvSpPr>
            <a:spLocks noGrp="1"/>
          </p:cNvSpPr>
          <p:nvPr>
            <p:ph idx="1"/>
          </p:nvPr>
        </p:nvSpPr>
        <p:spPr>
          <a:xfrm>
            <a:off x="1920875" y="2312988"/>
            <a:ext cx="6857365" cy="3651250"/>
          </a:xfrm>
        </p:spPr>
        <p:txBody>
          <a:bodyPr>
            <a:normAutofit/>
          </a:bodyPr>
          <a:lstStyle/>
          <a:p>
            <a:r>
              <a:rPr lang="nl-NL" dirty="0"/>
              <a:t>Fiscalist</a:t>
            </a:r>
          </a:p>
          <a:p>
            <a:r>
              <a:rPr lang="nl-NL" dirty="0"/>
              <a:t>Executeur</a:t>
            </a:r>
          </a:p>
          <a:p>
            <a:r>
              <a:rPr lang="nl-NL" dirty="0"/>
              <a:t>Gevolmachtigde</a:t>
            </a:r>
          </a:p>
          <a:p>
            <a:r>
              <a:rPr lang="nl-NL" dirty="0"/>
              <a:t>Toezichthouder</a:t>
            </a:r>
          </a:p>
          <a:p>
            <a:r>
              <a:rPr lang="nl-NL" dirty="0"/>
              <a:t>Deskundige financieel misbruik</a:t>
            </a:r>
          </a:p>
          <a:p>
            <a:r>
              <a:rPr lang="nl-NL" dirty="0"/>
              <a:t>Initiator </a:t>
            </a:r>
            <a:r>
              <a:rPr lang="nl-NL"/>
              <a:t>Lokale Allianties</a:t>
            </a:r>
            <a:endParaRPr lang="nl-NL" dirty="0"/>
          </a:p>
        </p:txBody>
      </p:sp>
    </p:spTree>
    <p:extLst>
      <p:ext uri="{BB962C8B-B14F-4D97-AF65-F5344CB8AC3E}">
        <p14:creationId xmlns:p14="http://schemas.microsoft.com/office/powerpoint/2010/main" val="33725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2F24225-0E3A-40A5-A927-CEFC14438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1" name="Freeform: Shape 20">
            <a:extLst>
              <a:ext uri="{FF2B5EF4-FFF2-40B4-BE49-F238E27FC236}">
                <a16:creationId xmlns:a16="http://schemas.microsoft.com/office/drawing/2014/main" id="{5B02B8FB-EF36-4677-B5B5-E9B989F25E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3796" cy="6858000"/>
          </a:xfrm>
          <a:custGeom>
            <a:avLst/>
            <a:gdLst>
              <a:gd name="connsiteX0" fmla="*/ 0 w 4583796"/>
              <a:gd name="connsiteY0" fmla="*/ 0 h 6858000"/>
              <a:gd name="connsiteX1" fmla="*/ 1087374 w 4583796"/>
              <a:gd name="connsiteY1" fmla="*/ 0 h 6858000"/>
              <a:gd name="connsiteX2" fmla="*/ 1598212 w 4583796"/>
              <a:gd name="connsiteY2" fmla="*/ 0 h 6858000"/>
              <a:gd name="connsiteX3" fmla="*/ 2960773 w 4583796"/>
              <a:gd name="connsiteY3" fmla="*/ 0 h 6858000"/>
              <a:gd name="connsiteX4" fmla="*/ 2982897 w 4583796"/>
              <a:gd name="connsiteY4" fmla="*/ 14997 h 6858000"/>
              <a:gd name="connsiteX5" fmla="*/ 4583796 w 4583796"/>
              <a:gd name="connsiteY5" fmla="*/ 3621656 h 6858000"/>
              <a:gd name="connsiteX6" fmla="*/ 2709446 w 4583796"/>
              <a:gd name="connsiteY6" fmla="*/ 6374814 h 6858000"/>
              <a:gd name="connsiteX7" fmla="*/ 2192798 w 4583796"/>
              <a:gd name="connsiteY7" fmla="*/ 6780599 h 6858000"/>
              <a:gd name="connsiteX8" fmla="*/ 2081042 w 4583796"/>
              <a:gd name="connsiteY8" fmla="*/ 6858000 h 6858000"/>
              <a:gd name="connsiteX9" fmla="*/ 1598212 w 4583796"/>
              <a:gd name="connsiteY9" fmla="*/ 6858000 h 6858000"/>
              <a:gd name="connsiteX10" fmla="*/ 1087374 w 4583796"/>
              <a:gd name="connsiteY10" fmla="*/ 6858000 h 6858000"/>
              <a:gd name="connsiteX11" fmla="*/ 0 w 4583796"/>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83796" h="6858000">
                <a:moveTo>
                  <a:pt x="0" y="0"/>
                </a:moveTo>
                <a:lnTo>
                  <a:pt x="1087374" y="0"/>
                </a:lnTo>
                <a:lnTo>
                  <a:pt x="1598212" y="0"/>
                </a:lnTo>
                <a:lnTo>
                  <a:pt x="2960773" y="0"/>
                </a:lnTo>
                <a:lnTo>
                  <a:pt x="2982897" y="14997"/>
                </a:lnTo>
                <a:cubicBezTo>
                  <a:pt x="4010060" y="754641"/>
                  <a:pt x="4583796" y="2093192"/>
                  <a:pt x="4583796" y="3621656"/>
                </a:cubicBezTo>
                <a:cubicBezTo>
                  <a:pt x="4583796" y="4969131"/>
                  <a:pt x="3655071" y="5602839"/>
                  <a:pt x="2709446" y="6374814"/>
                </a:cubicBezTo>
                <a:cubicBezTo>
                  <a:pt x="2537243" y="6515397"/>
                  <a:pt x="2366616" y="6653108"/>
                  <a:pt x="2192798" y="6780599"/>
                </a:cubicBezTo>
                <a:lnTo>
                  <a:pt x="2081042" y="6858000"/>
                </a:lnTo>
                <a:lnTo>
                  <a:pt x="1598212" y="6858000"/>
                </a:lnTo>
                <a:lnTo>
                  <a:pt x="1087374"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BE30D5C6-EC5C-4D78-8689-1B6822BFF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00120"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5" name="Freeform: Shape 24">
            <a:extLst>
              <a:ext uri="{FF2B5EF4-FFF2-40B4-BE49-F238E27FC236}">
                <a16:creationId xmlns:a16="http://schemas.microsoft.com/office/drawing/2014/main" id="{12A73499-12A4-4080-B0DE-351867697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0113"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7" name="Freeform: Shape 26">
            <a:extLst>
              <a:ext uri="{FF2B5EF4-FFF2-40B4-BE49-F238E27FC236}">
                <a16:creationId xmlns:a16="http://schemas.microsoft.com/office/drawing/2014/main" id="{60A52FE6-BB17-4BE4-BFA1-8896FD7CF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48872"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9" name="Freeform: Shape 28">
            <a:extLst>
              <a:ext uri="{FF2B5EF4-FFF2-40B4-BE49-F238E27FC236}">
                <a16:creationId xmlns:a16="http://schemas.microsoft.com/office/drawing/2014/main" id="{A7BBF837-70DD-4FFD-A87C-FAD1F5D8A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00120"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id="{CE5EB792-CB0B-44C0-9561-24A263D87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0113"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3" name="Freeform: Shape 32">
            <a:extLst>
              <a:ext uri="{FF2B5EF4-FFF2-40B4-BE49-F238E27FC236}">
                <a16:creationId xmlns:a16="http://schemas.microsoft.com/office/drawing/2014/main" id="{C0FB4A96-0FD5-4642-8CE2-57623A3A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48872"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2" name="Titel 1">
            <a:extLst>
              <a:ext uri="{FF2B5EF4-FFF2-40B4-BE49-F238E27FC236}">
                <a16:creationId xmlns:a16="http://schemas.microsoft.com/office/drawing/2014/main" id="{94301E0F-9C9D-170A-C0F9-6F52DBD4439D}"/>
              </a:ext>
            </a:extLst>
          </p:cNvPr>
          <p:cNvSpPr>
            <a:spLocks noGrp="1"/>
          </p:cNvSpPr>
          <p:nvPr>
            <p:ph type="title"/>
          </p:nvPr>
        </p:nvSpPr>
        <p:spPr>
          <a:xfrm>
            <a:off x="830218" y="1833229"/>
            <a:ext cx="3161338" cy="2934031"/>
          </a:xfrm>
        </p:spPr>
        <p:txBody>
          <a:bodyPr anchor="ctr">
            <a:normAutofit/>
          </a:bodyPr>
          <a:lstStyle/>
          <a:p>
            <a:pPr>
              <a:lnSpc>
                <a:spcPct val="120000"/>
              </a:lnSpc>
            </a:pPr>
            <a:r>
              <a:rPr lang="nl-NL" sz="2200"/>
              <a:t>Bewust gecreëerde feiten/ omstandigheden</a:t>
            </a:r>
          </a:p>
        </p:txBody>
      </p:sp>
      <p:sp>
        <p:nvSpPr>
          <p:cNvPr id="3" name="Tijdelijke aanduiding voor inhoud 2">
            <a:extLst>
              <a:ext uri="{FF2B5EF4-FFF2-40B4-BE49-F238E27FC236}">
                <a16:creationId xmlns:a16="http://schemas.microsoft.com/office/drawing/2014/main" id="{29408896-40BE-5BD7-7C8A-EEB74EC6FD91}"/>
              </a:ext>
            </a:extLst>
          </p:cNvPr>
          <p:cNvSpPr>
            <a:spLocks noGrp="1"/>
          </p:cNvSpPr>
          <p:nvPr>
            <p:ph idx="1"/>
          </p:nvPr>
        </p:nvSpPr>
        <p:spPr>
          <a:xfrm>
            <a:off x="6084834" y="1105306"/>
            <a:ext cx="4982452" cy="4337435"/>
          </a:xfrm>
        </p:spPr>
        <p:txBody>
          <a:bodyPr anchor="ctr">
            <a:normAutofit/>
          </a:bodyPr>
          <a:lstStyle/>
          <a:p>
            <a:r>
              <a:rPr lang="nl-NL" dirty="0"/>
              <a:t>paaien </a:t>
            </a:r>
          </a:p>
          <a:p>
            <a:r>
              <a:rPr lang="nl-NL" dirty="0"/>
              <a:t>	</a:t>
            </a:r>
          </a:p>
          <a:p>
            <a:r>
              <a:rPr lang="nl-NL" dirty="0"/>
              <a:t>	indoctrineren</a:t>
            </a:r>
          </a:p>
          <a:p>
            <a:r>
              <a:rPr lang="nl-NL" dirty="0"/>
              <a:t>					</a:t>
            </a:r>
          </a:p>
          <a:p>
            <a:r>
              <a:rPr lang="nl-NL" dirty="0"/>
              <a:t>		isoleren</a:t>
            </a:r>
          </a:p>
          <a:p>
            <a:r>
              <a:rPr lang="nl-NL" dirty="0"/>
              <a:t>								kaalplukken</a:t>
            </a:r>
          </a:p>
        </p:txBody>
      </p:sp>
    </p:spTree>
    <p:extLst>
      <p:ext uri="{BB962C8B-B14F-4D97-AF65-F5344CB8AC3E}">
        <p14:creationId xmlns:p14="http://schemas.microsoft.com/office/powerpoint/2010/main" val="102157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21" name="Group 20">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22" name="Freeform: Shape 21">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4" name="Freeform: Shape 23">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5" name="Freeform: Shape 24">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B03909F4-9500-90AC-4959-EE61ABF23A5D}"/>
              </a:ext>
            </a:extLst>
          </p:cNvPr>
          <p:cNvSpPr>
            <a:spLocks noGrp="1"/>
          </p:cNvSpPr>
          <p:nvPr>
            <p:ph type="title"/>
          </p:nvPr>
        </p:nvSpPr>
        <p:spPr>
          <a:xfrm>
            <a:off x="1920875" y="442913"/>
            <a:ext cx="6857365" cy="1344612"/>
          </a:xfrm>
        </p:spPr>
        <p:txBody>
          <a:bodyPr anchor="b">
            <a:normAutofit/>
          </a:bodyPr>
          <a:lstStyle/>
          <a:p>
            <a:pPr>
              <a:lnSpc>
                <a:spcPct val="120000"/>
              </a:lnSpc>
            </a:pPr>
            <a:r>
              <a:rPr lang="nl-NL" sz="2200"/>
              <a:t>Waar lopen we in de praktijk tegenaan?</a:t>
            </a:r>
            <a:br>
              <a:rPr lang="nl-NL" sz="2200"/>
            </a:br>
            <a:r>
              <a:rPr lang="nl-NL" sz="2200"/>
              <a:t>Kleine greep uit de praktijk:</a:t>
            </a:r>
          </a:p>
        </p:txBody>
      </p:sp>
      <p:sp>
        <p:nvSpPr>
          <p:cNvPr id="3" name="Tijdelijke aanduiding voor inhoud 2">
            <a:extLst>
              <a:ext uri="{FF2B5EF4-FFF2-40B4-BE49-F238E27FC236}">
                <a16:creationId xmlns:a16="http://schemas.microsoft.com/office/drawing/2014/main" id="{98AFE791-EDA6-7B6D-4E40-8D567B21EBC0}"/>
              </a:ext>
            </a:extLst>
          </p:cNvPr>
          <p:cNvSpPr>
            <a:spLocks noGrp="1"/>
          </p:cNvSpPr>
          <p:nvPr>
            <p:ph idx="1"/>
          </p:nvPr>
        </p:nvSpPr>
        <p:spPr>
          <a:xfrm>
            <a:off x="1920875" y="2312988"/>
            <a:ext cx="6857365" cy="3651250"/>
          </a:xfrm>
        </p:spPr>
        <p:txBody>
          <a:bodyPr>
            <a:normAutofit/>
          </a:bodyPr>
          <a:lstStyle/>
          <a:p>
            <a:pPr marL="285750" indent="-285750">
              <a:buFont typeface="Arial" panose="020B0604020202020204" pitchFamily="34" charset="0"/>
              <a:buChar char="•"/>
            </a:pPr>
            <a:r>
              <a:rPr lang="nl-NL"/>
              <a:t>Bewijslast</a:t>
            </a:r>
          </a:p>
          <a:p>
            <a:pPr marL="285750" indent="-285750">
              <a:buFont typeface="Arial" panose="020B0604020202020204" pitchFamily="34" charset="0"/>
              <a:buChar char="•"/>
            </a:pPr>
            <a:r>
              <a:rPr lang="nl-NL"/>
              <a:t>Geen geld meer</a:t>
            </a:r>
          </a:p>
          <a:p>
            <a:pPr marL="285750" indent="-285750">
              <a:buFont typeface="Arial" panose="020B0604020202020204" pitchFamily="34" charset="0"/>
              <a:buChar char="•"/>
            </a:pPr>
            <a:r>
              <a:rPr lang="nl-NL"/>
              <a:t>Geen disciplinaire maatregelen</a:t>
            </a:r>
          </a:p>
          <a:p>
            <a:pPr marL="285750" indent="-285750">
              <a:buFont typeface="Arial" panose="020B0604020202020204" pitchFamily="34" charset="0"/>
              <a:buChar char="•"/>
            </a:pPr>
            <a:r>
              <a:rPr lang="nl-NL"/>
              <a:t>Banken</a:t>
            </a:r>
          </a:p>
          <a:p>
            <a:pPr marL="285750" indent="-285750">
              <a:buFont typeface="Arial" panose="020B0604020202020204" pitchFamily="34" charset="0"/>
              <a:buChar char="•"/>
            </a:pPr>
            <a:r>
              <a:rPr lang="nl-NL"/>
              <a:t>Professionals die misbruik maken</a:t>
            </a:r>
          </a:p>
          <a:p>
            <a:pPr marL="285750" indent="-285750">
              <a:buFont typeface="Arial" panose="020B0604020202020204" pitchFamily="34" charset="0"/>
              <a:buChar char="•"/>
            </a:pPr>
            <a:r>
              <a:rPr lang="nl-NL"/>
              <a:t>Steeds handigere plegers</a:t>
            </a:r>
          </a:p>
          <a:p>
            <a:pPr marL="285750" indent="-285750">
              <a:buFont typeface="Arial" panose="020B0604020202020204" pitchFamily="34" charset="0"/>
              <a:buChar char="•"/>
            </a:pPr>
            <a:r>
              <a:rPr lang="nl-NL"/>
              <a:t>Misbruik bevoegdheid (bv levenstestament)</a:t>
            </a:r>
          </a:p>
        </p:txBody>
      </p:sp>
    </p:spTree>
    <p:extLst>
      <p:ext uri="{BB962C8B-B14F-4D97-AF65-F5344CB8AC3E}">
        <p14:creationId xmlns:p14="http://schemas.microsoft.com/office/powerpoint/2010/main" val="4129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7"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8"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1"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87DE727D-33B0-049F-E3BC-968C37726D2D}"/>
              </a:ext>
            </a:extLst>
          </p:cNvPr>
          <p:cNvSpPr>
            <a:spLocks noGrp="1"/>
          </p:cNvSpPr>
          <p:nvPr>
            <p:ph type="title"/>
          </p:nvPr>
        </p:nvSpPr>
        <p:spPr>
          <a:xfrm>
            <a:off x="1920875" y="442913"/>
            <a:ext cx="6857365" cy="1344612"/>
          </a:xfrm>
        </p:spPr>
        <p:txBody>
          <a:bodyPr anchor="b">
            <a:normAutofit/>
          </a:bodyPr>
          <a:lstStyle/>
          <a:p>
            <a:pPr>
              <a:lnSpc>
                <a:spcPct val="120000"/>
              </a:lnSpc>
            </a:pPr>
            <a:r>
              <a:rPr lang="nl-NL" sz="3000"/>
              <a:t>Geen geld meer:</a:t>
            </a:r>
            <a:br>
              <a:rPr lang="nl-NL" sz="3000"/>
            </a:br>
            <a:r>
              <a:rPr lang="nl-NL" sz="3000"/>
              <a:t>Zeeuwse nalatenschap</a:t>
            </a:r>
          </a:p>
        </p:txBody>
      </p:sp>
      <p:sp>
        <p:nvSpPr>
          <p:cNvPr id="3" name="Tijdelijke aanduiding voor inhoud 2">
            <a:extLst>
              <a:ext uri="{FF2B5EF4-FFF2-40B4-BE49-F238E27FC236}">
                <a16:creationId xmlns:a16="http://schemas.microsoft.com/office/drawing/2014/main" id="{46B22F18-1875-9EC8-0F85-23592F6ED43D}"/>
              </a:ext>
            </a:extLst>
          </p:cNvPr>
          <p:cNvSpPr>
            <a:spLocks noGrp="1"/>
          </p:cNvSpPr>
          <p:nvPr>
            <p:ph idx="1"/>
          </p:nvPr>
        </p:nvSpPr>
        <p:spPr>
          <a:xfrm>
            <a:off x="1920875" y="2107096"/>
            <a:ext cx="8391967" cy="2846567"/>
          </a:xfrm>
        </p:spPr>
        <p:txBody>
          <a:bodyPr>
            <a:normAutofit/>
          </a:bodyPr>
          <a:lstStyle/>
          <a:p>
            <a:pPr>
              <a:lnSpc>
                <a:spcPct val="130000"/>
              </a:lnSpc>
            </a:pPr>
            <a:r>
              <a:rPr lang="nl-NL" sz="1500" dirty="0"/>
              <a:t>Iets verstandelijk beperkte meneer deed zelf administratie</a:t>
            </a:r>
          </a:p>
          <a:p>
            <a:pPr>
              <a:lnSpc>
                <a:spcPct val="130000"/>
              </a:lnSpc>
            </a:pPr>
            <a:r>
              <a:rPr lang="nl-NL" sz="1500" dirty="0"/>
              <a:t>Saldo </a:t>
            </a:r>
            <a:r>
              <a:rPr lang="nl-NL" sz="1500" dirty="0" err="1"/>
              <a:t>ttv</a:t>
            </a:r>
            <a:r>
              <a:rPr lang="nl-NL" sz="1500" dirty="0"/>
              <a:t> passeren testament begin 2021 ruim </a:t>
            </a:r>
            <a:r>
              <a:rPr lang="nl-NL" sz="1500" kern="100" dirty="0">
                <a:effectLst/>
                <a:ea typeface="Calibri" panose="020F0502020204030204" pitchFamily="34" charset="0"/>
                <a:cs typeface="Times New Roman" panose="02020603050405020304" pitchFamily="18" charset="0"/>
              </a:rPr>
              <a:t>€ 26.000</a:t>
            </a:r>
            <a:endParaRPr lang="nl-NL" sz="1500" dirty="0"/>
          </a:p>
          <a:p>
            <a:pPr>
              <a:lnSpc>
                <a:spcPct val="130000"/>
              </a:lnSpc>
            </a:pPr>
            <a:r>
              <a:rPr lang="nl-NL" sz="1500" dirty="0"/>
              <a:t>Behulpzame onderbuurvrouw gaat administratie doen</a:t>
            </a:r>
          </a:p>
          <a:p>
            <a:pPr>
              <a:lnSpc>
                <a:spcPct val="130000"/>
              </a:lnSpc>
            </a:pPr>
            <a:r>
              <a:rPr lang="nl-NL" sz="1500" dirty="0"/>
              <a:t>Na overlijden inboedelstukken te koop op marktplaats</a:t>
            </a:r>
          </a:p>
          <a:p>
            <a:pPr>
              <a:lnSpc>
                <a:spcPct val="130000"/>
              </a:lnSpc>
            </a:pPr>
            <a:r>
              <a:rPr lang="nl-NL" sz="1500" dirty="0"/>
              <a:t>Saldo op overlijdensdatum augustus 2022 </a:t>
            </a:r>
            <a:r>
              <a:rPr lang="nl-NL" sz="1500" kern="100" dirty="0">
                <a:effectLst/>
                <a:ea typeface="Calibri" panose="020F0502020204030204" pitchFamily="34" charset="0"/>
                <a:cs typeface="Times New Roman" panose="02020603050405020304" pitchFamily="18" charset="0"/>
              </a:rPr>
              <a:t>€ 960</a:t>
            </a:r>
          </a:p>
          <a:p>
            <a:pPr>
              <a:lnSpc>
                <a:spcPct val="130000"/>
              </a:lnSpc>
            </a:pPr>
            <a:r>
              <a:rPr lang="nl-NL" sz="1500" dirty="0"/>
              <a:t>Spaargeld opgegaan aan weekendjes weg, sauna, sieraden, dameskleding, etc. Synchroon aan foto’s facebook.</a:t>
            </a:r>
          </a:p>
        </p:txBody>
      </p:sp>
    </p:spTree>
    <p:extLst>
      <p:ext uri="{BB962C8B-B14F-4D97-AF65-F5344CB8AC3E}">
        <p14:creationId xmlns:p14="http://schemas.microsoft.com/office/powerpoint/2010/main" val="3333108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1"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B90AC4FF-D543-E102-3C10-85C68F8FD88A}"/>
              </a:ext>
            </a:extLst>
          </p:cNvPr>
          <p:cNvSpPr>
            <a:spLocks noGrp="1"/>
          </p:cNvSpPr>
          <p:nvPr>
            <p:ph type="title"/>
          </p:nvPr>
        </p:nvSpPr>
        <p:spPr>
          <a:xfrm>
            <a:off x="1920875" y="442913"/>
            <a:ext cx="6857365" cy="1344612"/>
          </a:xfrm>
        </p:spPr>
        <p:txBody>
          <a:bodyPr anchor="b">
            <a:normAutofit/>
          </a:bodyPr>
          <a:lstStyle/>
          <a:p>
            <a:pPr>
              <a:lnSpc>
                <a:spcPct val="120000"/>
              </a:lnSpc>
            </a:pPr>
            <a:r>
              <a:rPr lang="nl-NL" sz="2500"/>
              <a:t>Professionals die misbruik maken:</a:t>
            </a:r>
            <a:br>
              <a:rPr lang="nl-NL" sz="2500"/>
            </a:br>
            <a:r>
              <a:rPr lang="nl-NL" sz="2500"/>
              <a:t>‘Dank voor leven redden’</a:t>
            </a:r>
          </a:p>
        </p:txBody>
      </p:sp>
      <p:sp>
        <p:nvSpPr>
          <p:cNvPr id="3" name="Tijdelijke aanduiding voor inhoud 2">
            <a:extLst>
              <a:ext uri="{FF2B5EF4-FFF2-40B4-BE49-F238E27FC236}">
                <a16:creationId xmlns:a16="http://schemas.microsoft.com/office/drawing/2014/main" id="{C66E2182-8642-E9EA-22DF-2BCA482190F6}"/>
              </a:ext>
            </a:extLst>
          </p:cNvPr>
          <p:cNvSpPr>
            <a:spLocks noGrp="1"/>
          </p:cNvSpPr>
          <p:nvPr>
            <p:ph idx="1"/>
          </p:nvPr>
        </p:nvSpPr>
        <p:spPr>
          <a:xfrm>
            <a:off x="1920875" y="2107096"/>
            <a:ext cx="8391967" cy="2846567"/>
          </a:xfrm>
        </p:spPr>
        <p:txBody>
          <a:bodyPr>
            <a:normAutofit/>
          </a:bodyPr>
          <a:lstStyle/>
          <a:p>
            <a:pPr>
              <a:lnSpc>
                <a:spcPct val="130000"/>
              </a:lnSpc>
            </a:pPr>
            <a:r>
              <a:rPr lang="nl-NL" dirty="0"/>
              <a:t>Vermogende meneer 55 jaar, terminaal ziek</a:t>
            </a:r>
            <a:endParaRPr lang="nl-NL"/>
          </a:p>
          <a:p>
            <a:pPr>
              <a:lnSpc>
                <a:spcPct val="130000"/>
              </a:lnSpc>
            </a:pPr>
            <a:r>
              <a:rPr lang="nl-NL" dirty="0"/>
              <a:t>Particuliere zorgverlener </a:t>
            </a:r>
            <a:r>
              <a:rPr lang="nl-NL" kern="100">
                <a:effectLst/>
                <a:ea typeface="Calibri" panose="020F0502020204030204" pitchFamily="34" charset="0"/>
                <a:cs typeface="Times New Roman" panose="02020603050405020304" pitchFamily="18" charset="0"/>
              </a:rPr>
              <a:t>€ 40.000 per maand</a:t>
            </a:r>
            <a:endParaRPr lang="nl-NL"/>
          </a:p>
          <a:p>
            <a:pPr>
              <a:lnSpc>
                <a:spcPct val="130000"/>
              </a:lnSpc>
            </a:pPr>
            <a:r>
              <a:rPr lang="nl-NL" dirty="0"/>
              <a:t>Eigenaar zorgbedrijf weet code telefoon en internet bankieren</a:t>
            </a:r>
            <a:endParaRPr lang="nl-NL"/>
          </a:p>
          <a:p>
            <a:pPr>
              <a:lnSpc>
                <a:spcPct val="130000"/>
              </a:lnSpc>
            </a:pPr>
            <a:r>
              <a:rPr lang="nl-NL" dirty="0"/>
              <a:t>Wordt </a:t>
            </a:r>
            <a:r>
              <a:rPr lang="nl-NL" kern="100">
                <a:effectLst/>
                <a:ea typeface="Calibri" panose="020F0502020204030204" pitchFamily="34" charset="0"/>
                <a:cs typeface="Times New Roman" panose="02020603050405020304" pitchFamily="18" charset="0"/>
              </a:rPr>
              <a:t>€ 700.000 effecten verkocht, iedere dag € 50.000 overgemaakt naar zorgverlener ovv ‘Dank voor leven redden’</a:t>
            </a:r>
          </a:p>
          <a:p>
            <a:pPr>
              <a:lnSpc>
                <a:spcPct val="130000"/>
              </a:lnSpc>
            </a:pPr>
            <a:r>
              <a:rPr lang="nl-NL" kern="100" dirty="0">
                <a:ea typeface="Calibri" panose="020F0502020204030204" pitchFamily="34" charset="0"/>
                <a:cs typeface="Times New Roman" panose="02020603050405020304" pitchFamily="18" charset="0"/>
              </a:rPr>
              <a:t>Oplettende ING</a:t>
            </a:r>
            <a:endParaRPr lang="nl-NL" kern="10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256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1"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33DE5E78-5AA8-C3E8-1861-861906391CB2}"/>
              </a:ext>
            </a:extLst>
          </p:cNvPr>
          <p:cNvSpPr>
            <a:spLocks noGrp="1"/>
          </p:cNvSpPr>
          <p:nvPr>
            <p:ph type="title"/>
          </p:nvPr>
        </p:nvSpPr>
        <p:spPr>
          <a:xfrm>
            <a:off x="1920875" y="442913"/>
            <a:ext cx="6857365" cy="1344612"/>
          </a:xfrm>
        </p:spPr>
        <p:txBody>
          <a:bodyPr anchor="b">
            <a:normAutofit/>
          </a:bodyPr>
          <a:lstStyle/>
          <a:p>
            <a:pPr>
              <a:lnSpc>
                <a:spcPct val="120000"/>
              </a:lnSpc>
            </a:pPr>
            <a:r>
              <a:rPr lang="nl-NL" sz="2500"/>
              <a:t>Professionals die misbruik maken:</a:t>
            </a:r>
            <a:br>
              <a:rPr lang="nl-NL" sz="2500"/>
            </a:br>
            <a:r>
              <a:rPr lang="nl-NL" sz="2500"/>
              <a:t>Reislustige bewindvoerder</a:t>
            </a:r>
          </a:p>
        </p:txBody>
      </p:sp>
      <p:sp>
        <p:nvSpPr>
          <p:cNvPr id="3" name="Tijdelijke aanduiding voor inhoud 2">
            <a:extLst>
              <a:ext uri="{FF2B5EF4-FFF2-40B4-BE49-F238E27FC236}">
                <a16:creationId xmlns:a16="http://schemas.microsoft.com/office/drawing/2014/main" id="{9329A3E4-DA1D-1351-7FF3-884DFE37125F}"/>
              </a:ext>
            </a:extLst>
          </p:cNvPr>
          <p:cNvSpPr>
            <a:spLocks noGrp="1"/>
          </p:cNvSpPr>
          <p:nvPr>
            <p:ph idx="1"/>
          </p:nvPr>
        </p:nvSpPr>
        <p:spPr>
          <a:xfrm>
            <a:off x="1920875" y="2107096"/>
            <a:ext cx="8391967" cy="2846567"/>
          </a:xfrm>
        </p:spPr>
        <p:txBody>
          <a:bodyPr>
            <a:normAutofit/>
          </a:bodyPr>
          <a:lstStyle/>
          <a:p>
            <a:r>
              <a:rPr lang="nl-NL" sz="1700"/>
              <a:t>Mevrouw is overleden, woonde al twee jaar in verpleeghuis</a:t>
            </a:r>
          </a:p>
          <a:p>
            <a:r>
              <a:rPr lang="nl-NL" sz="1700"/>
              <a:t>Eindrekening en verantwoording gecontroleerd </a:t>
            </a:r>
            <a:r>
              <a:rPr lang="nl-NL" sz="1700" err="1"/>
              <a:t>adhv</a:t>
            </a:r>
            <a:r>
              <a:rPr lang="nl-NL" sz="1700"/>
              <a:t> bankmutaties</a:t>
            </a:r>
          </a:p>
          <a:p>
            <a:r>
              <a:rPr lang="nl-NL" sz="1700"/>
              <a:t>Maandelijkse vergoeding bewind naar zakelijke rekening </a:t>
            </a:r>
            <a:r>
              <a:rPr lang="nl-NL" sz="1700" u="sng"/>
              <a:t>en</a:t>
            </a:r>
          </a:p>
          <a:p>
            <a:r>
              <a:rPr lang="nl-NL" sz="1700"/>
              <a:t>maandelijkse vergoeding in kindervakanties naar privérekening</a:t>
            </a:r>
          </a:p>
          <a:p>
            <a:r>
              <a:rPr lang="nl-NL" sz="1700"/>
              <a:t>Aankoop stofzuiger, kapstok, thermostaat in verpleeghuis?</a:t>
            </a:r>
          </a:p>
          <a:p>
            <a:endParaRPr lang="nl-NL" sz="1700"/>
          </a:p>
        </p:txBody>
      </p:sp>
    </p:spTree>
    <p:extLst>
      <p:ext uri="{BB962C8B-B14F-4D97-AF65-F5344CB8AC3E}">
        <p14:creationId xmlns:p14="http://schemas.microsoft.com/office/powerpoint/2010/main" val="414708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1"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73A8012F-6D9C-C679-0C55-3D767B169EC2}"/>
              </a:ext>
            </a:extLst>
          </p:cNvPr>
          <p:cNvSpPr>
            <a:spLocks noGrp="1"/>
          </p:cNvSpPr>
          <p:nvPr>
            <p:ph type="title"/>
          </p:nvPr>
        </p:nvSpPr>
        <p:spPr>
          <a:xfrm>
            <a:off x="1920875" y="442913"/>
            <a:ext cx="6857365" cy="1344612"/>
          </a:xfrm>
        </p:spPr>
        <p:txBody>
          <a:bodyPr anchor="b">
            <a:normAutofit/>
          </a:bodyPr>
          <a:lstStyle/>
          <a:p>
            <a:pPr>
              <a:lnSpc>
                <a:spcPct val="120000"/>
              </a:lnSpc>
            </a:pPr>
            <a:r>
              <a:rPr lang="nl-NL" sz="3000"/>
              <a:t>Steeds handigere plegers:</a:t>
            </a:r>
            <a:br>
              <a:rPr lang="nl-NL" sz="3000"/>
            </a:br>
            <a:r>
              <a:rPr lang="nl-NL" sz="3000"/>
              <a:t>Oma met schuldgevoel</a:t>
            </a:r>
          </a:p>
        </p:txBody>
      </p:sp>
      <p:sp>
        <p:nvSpPr>
          <p:cNvPr id="3" name="Tijdelijke aanduiding voor inhoud 2">
            <a:extLst>
              <a:ext uri="{FF2B5EF4-FFF2-40B4-BE49-F238E27FC236}">
                <a16:creationId xmlns:a16="http://schemas.microsoft.com/office/drawing/2014/main" id="{7B69E76F-5BD3-124D-CAC3-F1B4FB5C15F2}"/>
              </a:ext>
            </a:extLst>
          </p:cNvPr>
          <p:cNvSpPr>
            <a:spLocks noGrp="1"/>
          </p:cNvSpPr>
          <p:nvPr>
            <p:ph idx="1"/>
          </p:nvPr>
        </p:nvSpPr>
        <p:spPr>
          <a:xfrm>
            <a:off x="1920875" y="2107096"/>
            <a:ext cx="8391967" cy="2846567"/>
          </a:xfrm>
        </p:spPr>
        <p:txBody>
          <a:bodyPr>
            <a:normAutofit/>
          </a:bodyPr>
          <a:lstStyle/>
          <a:p>
            <a:r>
              <a:rPr lang="nl-NL" sz="1700"/>
              <a:t>Dame van 83 jaar</a:t>
            </a:r>
          </a:p>
          <a:p>
            <a:r>
              <a:rPr lang="nl-NL" sz="1700"/>
              <a:t>Een zoon, een dochter en een kleinzoon van overleden dochter</a:t>
            </a:r>
          </a:p>
          <a:p>
            <a:r>
              <a:rPr lang="nl-NL" sz="1700"/>
              <a:t>Schuldgevoel omdat kleinzoon opgroeide zonder moeder</a:t>
            </a:r>
          </a:p>
          <a:p>
            <a:r>
              <a:rPr lang="nl-NL" sz="1700"/>
              <a:t>Steeds geld gegeven, totaal </a:t>
            </a:r>
            <a:r>
              <a:rPr lang="nl-NL" sz="1700" kern="100">
                <a:effectLst/>
                <a:ea typeface="Calibri" panose="020F0502020204030204" pitchFamily="34" charset="0"/>
                <a:cs typeface="Times New Roman" panose="02020603050405020304" pitchFamily="18" charset="0"/>
              </a:rPr>
              <a:t>€ 180.000 (bijgehouden door opa)</a:t>
            </a:r>
          </a:p>
          <a:p>
            <a:r>
              <a:rPr lang="nl-NL" sz="1700" kern="100">
                <a:cs typeface="Times New Roman" panose="02020603050405020304" pitchFamily="18" charset="0"/>
              </a:rPr>
              <a:t>Oma kan geen weerstand bieden aan de manipulatie</a:t>
            </a:r>
          </a:p>
        </p:txBody>
      </p:sp>
    </p:spTree>
    <p:extLst>
      <p:ext uri="{BB962C8B-B14F-4D97-AF65-F5344CB8AC3E}">
        <p14:creationId xmlns:p14="http://schemas.microsoft.com/office/powerpoint/2010/main" val="186272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1"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el 1">
            <a:extLst>
              <a:ext uri="{FF2B5EF4-FFF2-40B4-BE49-F238E27FC236}">
                <a16:creationId xmlns:a16="http://schemas.microsoft.com/office/drawing/2014/main" id="{73A8012F-6D9C-C679-0C55-3D767B169EC2}"/>
              </a:ext>
            </a:extLst>
          </p:cNvPr>
          <p:cNvSpPr>
            <a:spLocks noGrp="1"/>
          </p:cNvSpPr>
          <p:nvPr>
            <p:ph type="title"/>
          </p:nvPr>
        </p:nvSpPr>
        <p:spPr>
          <a:xfrm>
            <a:off x="1920875" y="442913"/>
            <a:ext cx="6857365" cy="1344612"/>
          </a:xfrm>
        </p:spPr>
        <p:txBody>
          <a:bodyPr anchor="b">
            <a:normAutofit/>
          </a:bodyPr>
          <a:lstStyle/>
          <a:p>
            <a:pPr>
              <a:lnSpc>
                <a:spcPct val="120000"/>
              </a:lnSpc>
            </a:pPr>
            <a:r>
              <a:rPr lang="nl-NL" sz="2700"/>
              <a:t>Steeds handigere plegers:</a:t>
            </a:r>
            <a:br>
              <a:rPr lang="nl-NL" sz="2700"/>
            </a:br>
            <a:r>
              <a:rPr lang="nl-NL" sz="2700"/>
              <a:t>Hulpvaardige bankmedewerker</a:t>
            </a:r>
          </a:p>
        </p:txBody>
      </p:sp>
      <p:sp>
        <p:nvSpPr>
          <p:cNvPr id="3" name="Tijdelijke aanduiding voor inhoud 2">
            <a:extLst>
              <a:ext uri="{FF2B5EF4-FFF2-40B4-BE49-F238E27FC236}">
                <a16:creationId xmlns:a16="http://schemas.microsoft.com/office/drawing/2014/main" id="{7B69E76F-5BD3-124D-CAC3-F1B4FB5C15F2}"/>
              </a:ext>
            </a:extLst>
          </p:cNvPr>
          <p:cNvSpPr>
            <a:spLocks noGrp="1"/>
          </p:cNvSpPr>
          <p:nvPr>
            <p:ph idx="1"/>
          </p:nvPr>
        </p:nvSpPr>
        <p:spPr>
          <a:xfrm>
            <a:off x="1920875" y="2107096"/>
            <a:ext cx="8391967" cy="2846567"/>
          </a:xfrm>
        </p:spPr>
        <p:txBody>
          <a:bodyPr>
            <a:normAutofit/>
          </a:bodyPr>
          <a:lstStyle/>
          <a:p>
            <a:r>
              <a:rPr lang="nl-NL" dirty="0"/>
              <a:t>Dame van 75 jaar</a:t>
            </a:r>
          </a:p>
          <a:p>
            <a:r>
              <a:rPr lang="nl-NL" dirty="0"/>
              <a:t>Wordt afhankelijk vanwege fysieke beperkingen</a:t>
            </a:r>
          </a:p>
          <a:p>
            <a:r>
              <a:rPr lang="nl-NL" dirty="0"/>
              <a:t>Bankmedewerker biedt aan om mevrouw thuis te helpen</a:t>
            </a:r>
          </a:p>
          <a:p>
            <a:r>
              <a:rPr lang="nl-NL" kern="100">
                <a:effectLst/>
                <a:ea typeface="Calibri" panose="020F0502020204030204" pitchFamily="34" charset="0"/>
                <a:cs typeface="Times New Roman" panose="02020603050405020304" pitchFamily="18" charset="0"/>
              </a:rPr>
              <a:t>Na overlijden blijkt € 460.000 te zijn geschonken:</a:t>
            </a:r>
          </a:p>
          <a:p>
            <a:r>
              <a:rPr lang="nl-NL" kern="100">
                <a:effectLst/>
                <a:ea typeface="Calibri" panose="020F0502020204030204" pitchFamily="34" charset="0"/>
                <a:cs typeface="Times New Roman" panose="02020603050405020304" pitchFamily="18" charset="0"/>
              </a:rPr>
              <a:t>€ 400.000 aan </a:t>
            </a:r>
            <a:r>
              <a:rPr lang="nl-NL" kern="100" err="1">
                <a:effectLst/>
                <a:ea typeface="Calibri" panose="020F0502020204030204" pitchFamily="34" charset="0"/>
                <a:cs typeface="Times New Roman" panose="02020603050405020304" pitchFamily="18" charset="0"/>
              </a:rPr>
              <a:t>hulp+echtgenoot</a:t>
            </a:r>
            <a:r>
              <a:rPr lang="nl-NL" kern="100">
                <a:effectLst/>
                <a:ea typeface="Calibri" panose="020F0502020204030204" pitchFamily="34" charset="0"/>
                <a:cs typeface="Times New Roman" panose="02020603050405020304" pitchFamily="18" charset="0"/>
              </a:rPr>
              <a:t>, € 60.000 aan anderen</a:t>
            </a:r>
          </a:p>
          <a:p>
            <a:endParaRPr lang="nl-NL" kern="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045388"/>
      </p:ext>
    </p:extLst>
  </p:cSld>
  <p:clrMapOvr>
    <a:masterClrMapping/>
  </p:clrMapOvr>
</p:sld>
</file>

<file path=ppt/theme/theme1.xml><?xml version="1.0" encoding="utf-8"?>
<a:theme xmlns:a="http://schemas.openxmlformats.org/drawingml/2006/main" name="SketchLinesVTI">
  <a:themeElements>
    <a:clrScheme name="AnalogousFromLightSeedLeftStep">
      <a:dk1>
        <a:srgbClr val="000000"/>
      </a:dk1>
      <a:lt1>
        <a:srgbClr val="FFFFFF"/>
      </a:lt1>
      <a:dk2>
        <a:srgbClr val="24393F"/>
      </a:dk2>
      <a:lt2>
        <a:srgbClr val="E8E8E2"/>
      </a:lt2>
      <a:accent1>
        <a:srgbClr val="8885D7"/>
      </a:accent1>
      <a:accent2>
        <a:srgbClr val="6A90CE"/>
      </a:accent2>
      <a:accent3>
        <a:srgbClr val="5AAEC3"/>
      </a:accent3>
      <a:accent4>
        <a:srgbClr val="5DB4A2"/>
      </a:accent4>
      <a:accent5>
        <a:srgbClr val="68B484"/>
      </a:accent5>
      <a:accent6>
        <a:srgbClr val="62B65E"/>
      </a:accent6>
      <a:hlink>
        <a:srgbClr val="848651"/>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1743</Words>
  <Application>Microsoft Office PowerPoint</Application>
  <PresentationFormat>Widescreen</PresentationFormat>
  <Paragraphs>169</Paragraphs>
  <Slides>18</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Meiryo</vt:lpstr>
      <vt:lpstr>Arial</vt:lpstr>
      <vt:lpstr>Calibri</vt:lpstr>
      <vt:lpstr>Corbel</vt:lpstr>
      <vt:lpstr>SketchLinesVTI</vt:lpstr>
      <vt:lpstr>Financieel misbruik in de praktijk</vt:lpstr>
      <vt:lpstr>Nickey Smelt</vt:lpstr>
      <vt:lpstr>Bewust gecreëerde feiten/ omstandigheden</vt:lpstr>
      <vt:lpstr>Waar lopen we in de praktijk tegenaan? Kleine greep uit de praktijk:</vt:lpstr>
      <vt:lpstr>Geen geld meer: Zeeuwse nalatenschap</vt:lpstr>
      <vt:lpstr>Professionals die misbruik maken: ‘Dank voor leven redden’</vt:lpstr>
      <vt:lpstr>Professionals die misbruik maken: Reislustige bewindvoerder</vt:lpstr>
      <vt:lpstr>Steeds handigere plegers: Oma met schuldgevoel</vt:lpstr>
      <vt:lpstr>Steeds handigere plegers: Hulpvaardige bankmedewerker</vt:lpstr>
      <vt:lpstr>Ervaringen in de praktijk</vt:lpstr>
      <vt:lpstr>Bewindvoerder</vt:lpstr>
      <vt:lpstr>Executeur: Dagbesteding met paarden</vt:lpstr>
      <vt:lpstr>Gevolmachtigde</vt:lpstr>
      <vt:lpstr>Advocaat</vt:lpstr>
      <vt:lpstr>Politie / strafrecht</vt:lpstr>
      <vt:lpstr>Praktische oplossingen</vt:lpstr>
      <vt:lpstr>PowerPoint Presentation</vt:lpstr>
      <vt:lpstr>Vragen?  Nickey@executeursdiensten.nl  085-0717330 06-27832706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Financieel misbruik in de praktijk</dc:title>
  <dc:creator>Nickey Smelt</dc:creator>
  <cp:lastModifiedBy>KPMG</cp:lastModifiedBy>
  <cp:revision>3</cp:revision>
  <dcterms:created xsi:type="dcterms:W3CDTF">2023-10-18T10:01:09Z</dcterms:created>
  <dcterms:modified xsi:type="dcterms:W3CDTF">2024-04-09T17:57:37Z</dcterms:modified>
</cp:coreProperties>
</file>